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12" r:id="rId2"/>
  </p:sldMasterIdLst>
  <p:notesMasterIdLst>
    <p:notesMasterId r:id="rId42"/>
  </p:notesMasterIdLst>
  <p:handoutMasterIdLst>
    <p:handoutMasterId r:id="rId43"/>
  </p:handoutMasterIdLst>
  <p:sldIdLst>
    <p:sldId id="295" r:id="rId3"/>
    <p:sldId id="322" r:id="rId4"/>
    <p:sldId id="341" r:id="rId5"/>
    <p:sldId id="350" r:id="rId6"/>
    <p:sldId id="343" r:id="rId7"/>
    <p:sldId id="344" r:id="rId8"/>
    <p:sldId id="325" r:id="rId9"/>
    <p:sldId id="346" r:id="rId10"/>
    <p:sldId id="347" r:id="rId11"/>
    <p:sldId id="320" r:id="rId12"/>
    <p:sldId id="289" r:id="rId13"/>
    <p:sldId id="317" r:id="rId14"/>
    <p:sldId id="318" r:id="rId15"/>
    <p:sldId id="316" r:id="rId16"/>
    <p:sldId id="276" r:id="rId17"/>
    <p:sldId id="303" r:id="rId18"/>
    <p:sldId id="349" r:id="rId19"/>
    <p:sldId id="351" r:id="rId20"/>
    <p:sldId id="304" r:id="rId21"/>
    <p:sldId id="280" r:id="rId22"/>
    <p:sldId id="310" r:id="rId23"/>
    <p:sldId id="290" r:id="rId24"/>
    <p:sldId id="291" r:id="rId25"/>
    <p:sldId id="311" r:id="rId26"/>
    <p:sldId id="287" r:id="rId27"/>
    <p:sldId id="312" r:id="rId28"/>
    <p:sldId id="288" r:id="rId29"/>
    <p:sldId id="305" r:id="rId30"/>
    <p:sldId id="321" r:id="rId31"/>
    <p:sldId id="352" r:id="rId32"/>
    <p:sldId id="282" r:id="rId33"/>
    <p:sldId id="309" r:id="rId34"/>
    <p:sldId id="273" r:id="rId35"/>
    <p:sldId id="300" r:id="rId36"/>
    <p:sldId id="286" r:id="rId37"/>
    <p:sldId id="292" r:id="rId38"/>
    <p:sldId id="306" r:id="rId39"/>
    <p:sldId id="307" r:id="rId40"/>
    <p:sldId id="308" r:id="rId41"/>
  </p:sldIdLst>
  <p:sldSz cx="12188825" cy="6858000"/>
  <p:notesSz cx="6797675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orient="horz" pos="384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pos="959">
          <p15:clr>
            <a:srgbClr val="A4A3A4"/>
          </p15:clr>
        </p15:guide>
        <p15:guide id="5" pos="6719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E25E649-3F16-4E02-A733-19D2CDBF48F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1" autoAdjust="0"/>
    <p:restoredTop sz="94624" autoAdjust="0"/>
  </p:normalViewPr>
  <p:slideViewPr>
    <p:cSldViewPr>
      <p:cViewPr>
        <p:scale>
          <a:sx n="70" d="100"/>
          <a:sy n="70" d="100"/>
        </p:scale>
        <p:origin x="-1542" y="-894"/>
      </p:cViewPr>
      <p:guideLst>
        <p:guide orient="horz" pos="2160"/>
        <p:guide orient="horz" pos="384"/>
        <p:guide orient="horz" pos="3792"/>
        <p:guide pos="959"/>
        <p:guide pos="6719"/>
      </p:guideLst>
    </p:cSldViewPr>
  </p:slideViewPr>
  <p:outlineViewPr>
    <p:cViewPr>
      <p:scale>
        <a:sx n="33" d="100"/>
        <a:sy n="33" d="100"/>
      </p:scale>
      <p:origin x="54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84" d="100"/>
          <a:sy n="84" d="100"/>
        </p:scale>
        <p:origin x="1002" y="60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A74EB7-856E-45FD-83F0-5F7C6F3E4372}" type="datetimeFigureOut">
              <a:rPr lang="it-IT"/>
              <a:pPr/>
              <a:t>25/08/2014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886E15-F82A-4596-A46C-375C6D3981E1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6830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B0E40-8125-41F8-BB6C-139D8D531A4F}" type="datetimeFigureOut">
              <a:rPr lang="it-IT"/>
              <a:pPr/>
              <a:t>25/08/2014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105DB2-FD3E-441D-8B7E-7AE83ECE27B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94720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5DB2-FD3E-441D-8B7E-7AE83ECE27B3}" type="slidenum">
              <a:rPr lang="it-IT" smtClean="0"/>
              <a:pPr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3654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block"/>
          <p:cNvSpPr/>
          <p:nvPr/>
        </p:nvSpPr>
        <p:spPr>
          <a:xfrm>
            <a:off x="1141413" y="1600200"/>
            <a:ext cx="11047412" cy="3276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7" name="top graphic"/>
          <p:cNvGrpSpPr/>
          <p:nvPr/>
        </p:nvGrpSpPr>
        <p:grpSpPr>
          <a:xfrm>
            <a:off x="1279" y="0"/>
            <a:ext cx="12188952" cy="429768"/>
            <a:chOff x="1279" y="0"/>
            <a:chExt cx="12188952" cy="429768"/>
          </a:xfrm>
        </p:grpSpPr>
        <p:sp>
          <p:nvSpPr>
            <p:cNvPr id="8" name="Rectangle 7"/>
            <p:cNvSpPr/>
            <p:nvPr/>
          </p:nvSpPr>
          <p:spPr>
            <a:xfrm>
              <a:off x="1279" y="0"/>
              <a:ext cx="12188952" cy="228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279" y="228600"/>
              <a:ext cx="12188952" cy="20116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279" y="306324"/>
              <a:ext cx="12188952" cy="45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3" name="bottom graphic"/>
          <p:cNvGrpSpPr/>
          <p:nvPr/>
        </p:nvGrpSpPr>
        <p:grpSpPr>
          <a:xfrm>
            <a:off x="0" y="6080760"/>
            <a:ext cx="12190231" cy="777240"/>
            <a:chOff x="0" y="6080760"/>
            <a:chExt cx="12190231" cy="777240"/>
          </a:xfrm>
        </p:grpSpPr>
        <p:sp>
          <p:nvSpPr>
            <p:cNvPr id="13" name="Rectangle 12"/>
            <p:cNvSpPr/>
            <p:nvPr/>
          </p:nvSpPr>
          <p:spPr>
            <a:xfrm>
              <a:off x="0" y="6217920"/>
              <a:ext cx="12188825" cy="64008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279" y="60807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279" y="6172200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5029200"/>
            <a:ext cx="8229598" cy="838200"/>
          </a:xfr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4" y="1905000"/>
            <a:ext cx="9143998" cy="26670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25/08/2014</a:t>
            </a:fld>
            <a:endParaRPr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493592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25/08/2014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647579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anchor="b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4876800"/>
            <a:ext cx="8229598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36636D-D922-432D-A958-524484B5923D}" type="datetimeFigureOut">
              <a:rPr lang="it-IT"/>
              <a:pPr/>
              <a:t>25/08/2014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5872924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3" y="1904999"/>
            <a:ext cx="4435564" cy="408892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849" y="1904999"/>
            <a:ext cx="4435564" cy="408892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25/08/2014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606783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828800"/>
            <a:ext cx="4419599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3" y="2590801"/>
            <a:ext cx="4419599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6814" y="1828800"/>
            <a:ext cx="4419599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6814" y="2590801"/>
            <a:ext cx="4419599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25/08/2014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676235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25/08/2014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3199030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bottom graphic"/>
          <p:cNvGrpSpPr/>
          <p:nvPr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Rectangle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25/08/2014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0961128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3214" y="1371600"/>
            <a:ext cx="3124200" cy="2057400"/>
          </a:xfrm>
        </p:spPr>
        <p:txBody>
          <a:bodyPr anchor="b">
            <a:normAutofit/>
          </a:bodyPr>
          <a:lstStyle>
            <a:lvl1pPr algn="l">
              <a:defRPr sz="3200" b="1"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1930" y="1293495"/>
            <a:ext cx="5577840" cy="40233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3214" y="3536829"/>
            <a:ext cx="3124200" cy="1797169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25/08/2014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3386634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3214" y="1371600"/>
            <a:ext cx="3124200" cy="205740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00490" y="1202055"/>
            <a:ext cx="5760720" cy="4206240"/>
          </a:xfrm>
          <a:solidFill>
            <a:schemeClr val="bg1">
              <a:lumMod val="95000"/>
            </a:schemeClr>
          </a:solidFill>
        </p:spPr>
        <p:txBody>
          <a:bodyPr tIns="914400">
            <a:normAutofit/>
          </a:bodyPr>
          <a:lstStyle>
            <a:lvl1pPr marL="0" indent="0" algn="ctr">
              <a:spcBef>
                <a:spcPts val="0"/>
              </a:spcBef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3214" y="3536829"/>
            <a:ext cx="3124200" cy="1797171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25/08/2014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684222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25/08/2014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7782858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94507" y="609600"/>
            <a:ext cx="1143001" cy="54102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3" y="609600"/>
            <a:ext cx="7696198" cy="54102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25/08/2014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4032648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bottom graphic"/>
          <p:cNvGrpSpPr/>
          <p:nvPr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Rectangle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0" name="top graphic"/>
          <p:cNvGrpSpPr/>
          <p:nvPr/>
        </p:nvGrpSpPr>
        <p:grpSpPr>
          <a:xfrm>
            <a:off x="1279" y="0"/>
            <a:ext cx="12188952" cy="320040"/>
            <a:chOff x="1279" y="0"/>
            <a:chExt cx="12188952" cy="320040"/>
          </a:xfrm>
        </p:grpSpPr>
        <p:sp>
          <p:nvSpPr>
            <p:cNvPr id="11" name="Rectangle 10"/>
            <p:cNvSpPr/>
            <p:nvPr/>
          </p:nvSpPr>
          <p:spPr>
            <a:xfrm>
              <a:off x="1279" y="0"/>
              <a:ext cx="12188952" cy="17023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279" y="170234"/>
              <a:ext cx="12188952" cy="14980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279" y="231421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876" y="609600"/>
            <a:ext cx="9143538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876" y="1905000"/>
            <a:ext cx="9143538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94363" y="6516865"/>
            <a:ext cx="132762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8E36636D-D922-432D-A958-524484B5923D}" type="datetimeFigureOut">
              <a:rPr lang="it-IT"/>
              <a:pPr/>
              <a:t>25/08/2014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07498" y="6516865"/>
            <a:ext cx="606214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bg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730094" y="6516865"/>
            <a:ext cx="93631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08845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ransition spd="med">
    <p:fade thruBlk="1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SzPct val="100000"/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mailto:bisceglie.lavoro@provincia.bt.it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Relationship Id="rId9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 descr="Provincia_di_Barletta-Andria-Trani-Stemma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83468" y="406177"/>
            <a:ext cx="3995324" cy="5399087"/>
          </a:xfr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3430116" y="476672"/>
            <a:ext cx="8614693" cy="54726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74320" lvl="0" indent="-274320">
              <a:spcBef>
                <a:spcPts val="1800"/>
              </a:spcBef>
              <a:buClr>
                <a:schemeClr val="tx1"/>
              </a:buClr>
              <a:buSzPct val="80000"/>
              <a:defRPr/>
            </a:pPr>
            <a:r>
              <a:rPr lang="it-IT" sz="2400" dirty="0" smtClean="0">
                <a:solidFill>
                  <a:srgbClr val="00B050"/>
                </a:solidFill>
                <a:latin typeface="Garamond" pitchFamily="18" charset="0"/>
              </a:rPr>
              <a:t>     </a:t>
            </a:r>
            <a:endParaRPr lang="it-IT" sz="3200" dirty="0" smtClean="0">
              <a:solidFill>
                <a:srgbClr val="00B050"/>
              </a:solidFill>
              <a:latin typeface="Garamond" pitchFamily="18" charset="0"/>
            </a:endParaRPr>
          </a:p>
          <a:p>
            <a:pPr marL="274320" lvl="0" indent="-274320" algn="ctr">
              <a:lnSpc>
                <a:spcPct val="200000"/>
              </a:lnSpc>
              <a:spcBef>
                <a:spcPts val="1800"/>
              </a:spcBef>
              <a:buClr>
                <a:schemeClr val="tx1"/>
              </a:buClr>
              <a:buSzPct val="80000"/>
              <a:defRPr/>
            </a:pPr>
            <a:r>
              <a:rPr lang="it-IT" sz="4400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La </a:t>
            </a:r>
            <a:r>
              <a:rPr lang="it-IT" sz="4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Provincia Barletta Andria Trani</a:t>
            </a:r>
          </a:p>
          <a:p>
            <a:pPr marL="274320" lvl="0" indent="-274320" algn="ctr">
              <a:lnSpc>
                <a:spcPct val="200000"/>
              </a:lnSpc>
              <a:spcBef>
                <a:spcPts val="1800"/>
              </a:spcBef>
              <a:buClr>
                <a:schemeClr val="tx1"/>
              </a:buClr>
              <a:buSzPct val="80000"/>
              <a:defRPr/>
            </a:pPr>
            <a:r>
              <a:rPr lang="it-IT" sz="4400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per BISCEGLIE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contenuto 2"/>
          <p:cNvSpPr txBox="1">
            <a:spLocks/>
          </p:cNvSpPr>
          <p:nvPr/>
        </p:nvSpPr>
        <p:spPr>
          <a:xfrm>
            <a:off x="2277988" y="2852936"/>
            <a:ext cx="3131842" cy="2232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tx1"/>
              </a:buClr>
              <a:buSzPct val="80000"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Segnaposto contenuto 2"/>
          <p:cNvSpPr txBox="1">
            <a:spLocks/>
          </p:cNvSpPr>
          <p:nvPr/>
        </p:nvSpPr>
        <p:spPr>
          <a:xfrm>
            <a:off x="1022314" y="5072074"/>
            <a:ext cx="3643338" cy="108012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tx1"/>
              </a:buClr>
              <a:buSzPct val="80000"/>
              <a:tabLst/>
              <a:defRPr/>
            </a:pPr>
            <a:r>
              <a:rPr kumimoji="0" lang="it-IT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Antonia Spina</a:t>
            </a:r>
          </a:p>
          <a:p>
            <a:pPr marL="274320" marR="0" lvl="0" indent="-274320" algn="ctr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tx1"/>
              </a:buClr>
              <a:buSzPct val="80000"/>
              <a:tabLst/>
              <a:defRPr/>
            </a:pPr>
            <a:r>
              <a:rPr kumimoji="0" lang="it-IT" sz="1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Assessore (Attività</a:t>
            </a:r>
            <a:r>
              <a:rPr lang="it-IT" sz="1700" dirty="0" smtClean="0">
                <a:solidFill>
                  <a:schemeClr val="tx1">
                    <a:lumMod val="50000"/>
                  </a:schemeClr>
                </a:solidFill>
              </a:rPr>
              <a:t> Produttive e Risorse Marine) </a:t>
            </a: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7894612" y="2276872"/>
            <a:ext cx="165618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it-IT" sz="2400" dirty="0"/>
          </a:p>
        </p:txBody>
      </p:sp>
      <p:sp>
        <p:nvSpPr>
          <p:cNvPr id="21" name="CasellaDiTesto 20"/>
          <p:cNvSpPr txBox="1"/>
          <p:nvPr/>
        </p:nvSpPr>
        <p:spPr>
          <a:xfrm>
            <a:off x="5973719" y="5000636"/>
            <a:ext cx="62151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it-IT" sz="2000" b="1" dirty="0" err="1" smtClean="0">
                <a:solidFill>
                  <a:schemeClr val="tx1">
                    <a:lumMod val="50000"/>
                  </a:schemeClr>
                </a:solidFill>
              </a:rPr>
              <a:t>Pompeo</a:t>
            </a:r>
            <a:r>
              <a:rPr lang="it-IT" sz="2000" b="1" dirty="0" smtClean="0">
                <a:solidFill>
                  <a:schemeClr val="tx1">
                    <a:lumMod val="50000"/>
                  </a:schemeClr>
                </a:solidFill>
              </a:rPr>
              <a:t>  </a:t>
            </a:r>
            <a:r>
              <a:rPr lang="it-IT" sz="2000" b="1" dirty="0" err="1" smtClean="0">
                <a:solidFill>
                  <a:schemeClr val="tx1">
                    <a:lumMod val="50000"/>
                  </a:schemeClr>
                </a:solidFill>
              </a:rPr>
              <a:t>Camero</a:t>
            </a:r>
            <a:endParaRPr lang="it-IT" sz="2000" b="1" dirty="0" smtClean="0">
              <a:solidFill>
                <a:schemeClr val="tx1">
                  <a:lumMod val="50000"/>
                </a:schemeClr>
              </a:solidFill>
            </a:endParaRPr>
          </a:p>
          <a:p>
            <a:pPr algn="ctr">
              <a:lnSpc>
                <a:spcPct val="90000"/>
              </a:lnSpc>
            </a:pPr>
            <a:r>
              <a:rPr lang="it-IT" sz="2000" dirty="0" smtClean="0">
                <a:solidFill>
                  <a:schemeClr val="tx1">
                    <a:lumMod val="50000"/>
                  </a:schemeClr>
                </a:solidFill>
              </a:rPr>
              <a:t>Dal 2009 al </a:t>
            </a:r>
            <a:r>
              <a:rPr lang="it-IT" sz="2000" dirty="0">
                <a:solidFill>
                  <a:schemeClr val="tx1">
                    <a:lumMod val="50000"/>
                  </a:schemeClr>
                </a:solidFill>
              </a:rPr>
              <a:t>2013 Assessore </a:t>
            </a:r>
            <a:r>
              <a:rPr lang="it-IT" sz="2000" dirty="0" smtClean="0">
                <a:solidFill>
                  <a:schemeClr val="tx1">
                    <a:lumMod val="50000"/>
                  </a:schemeClr>
                </a:solidFill>
              </a:rPr>
              <a:t>(Politiche </a:t>
            </a:r>
            <a:r>
              <a:rPr lang="it-IT" sz="2000" dirty="0">
                <a:solidFill>
                  <a:schemeClr val="tx1">
                    <a:lumMod val="50000"/>
                  </a:schemeClr>
                </a:solidFill>
              </a:rPr>
              <a:t>Attive del Lavoro, Politiche Scolastiche e della Pubblica Istruzione, Formazione Professionale</a:t>
            </a:r>
            <a:r>
              <a:rPr lang="it-IT" sz="2000" dirty="0" smtClean="0">
                <a:solidFill>
                  <a:schemeClr val="tx1">
                    <a:lumMod val="50000"/>
                  </a:schemeClr>
                </a:solidFill>
              </a:rPr>
              <a:t>,)</a:t>
            </a: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18148" y="404664"/>
            <a:ext cx="4715552" cy="767680"/>
          </a:xfrm>
        </p:spPr>
        <p:txBody>
          <a:bodyPr/>
          <a:lstStyle/>
          <a:p>
            <a:pPr algn="ctr"/>
            <a:r>
              <a:rPr lang="it-IT" b="1" dirty="0" smtClean="0">
                <a:solidFill>
                  <a:srgbClr val="FF0000"/>
                </a:solidFill>
              </a:rPr>
              <a:t>BISCEGLIE IN PROVINCIA</a:t>
            </a:r>
            <a:endParaRPr lang="it-IT" b="1" dirty="0">
              <a:solidFill>
                <a:srgbClr val="FF0000"/>
              </a:solidFill>
            </a:endParaRPr>
          </a:p>
        </p:txBody>
      </p:sp>
      <p:pic>
        <p:nvPicPr>
          <p:cNvPr id="7" name="Immagine 6" descr="scrivania_3.jpg"/>
          <p:cNvPicPr>
            <a:picLocks noChangeAspect="1"/>
          </p:cNvPicPr>
          <p:nvPr/>
        </p:nvPicPr>
        <p:blipFill>
          <a:blip r:embed="rId2" cstate="print"/>
          <a:srcRect l="2528" t="27284" r="14031" b="14402"/>
          <a:stretch>
            <a:fillRect/>
          </a:stretch>
        </p:blipFill>
        <p:spPr>
          <a:xfrm>
            <a:off x="7674130" y="1357299"/>
            <a:ext cx="2920876" cy="3628968"/>
          </a:xfrm>
          <a:prstGeom prst="rect">
            <a:avLst/>
          </a:prstGeom>
        </p:spPr>
      </p:pic>
      <p:pic>
        <p:nvPicPr>
          <p:cNvPr id="8" name="Immagine 7" descr="Tonia Spina.jpg"/>
          <p:cNvPicPr>
            <a:picLocks noChangeAspect="1"/>
          </p:cNvPicPr>
          <p:nvPr/>
        </p:nvPicPr>
        <p:blipFill>
          <a:blip r:embed="rId3" cstate="print"/>
          <a:srcRect t="17708"/>
          <a:stretch>
            <a:fillRect/>
          </a:stretch>
        </p:blipFill>
        <p:spPr>
          <a:xfrm>
            <a:off x="1522380" y="1357298"/>
            <a:ext cx="2928958" cy="3628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83096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contenuto 2"/>
          <p:cNvSpPr txBox="1">
            <a:spLocks/>
          </p:cNvSpPr>
          <p:nvPr/>
        </p:nvSpPr>
        <p:spPr>
          <a:xfrm>
            <a:off x="2277988" y="2852936"/>
            <a:ext cx="3131842" cy="2232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tx1"/>
              </a:buClr>
              <a:buSzPct val="80000"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7894612" y="2276872"/>
            <a:ext cx="165618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it-IT" sz="2400" dirty="0"/>
          </a:p>
        </p:txBody>
      </p:sp>
      <p:sp>
        <p:nvSpPr>
          <p:cNvPr id="19" name="CasellaDiTesto 18"/>
          <p:cNvSpPr txBox="1"/>
          <p:nvPr/>
        </p:nvSpPr>
        <p:spPr>
          <a:xfrm>
            <a:off x="4237024" y="5572140"/>
            <a:ext cx="3299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it-IT" sz="2000" b="1" dirty="0" smtClean="0">
                <a:solidFill>
                  <a:schemeClr val="tx1">
                    <a:lumMod val="50000"/>
                  </a:schemeClr>
                </a:solidFill>
              </a:rPr>
              <a:t>Pantaleo Mastrogiacomo </a:t>
            </a:r>
          </a:p>
          <a:p>
            <a:pPr algn="ctr">
              <a:lnSpc>
                <a:spcPct val="90000"/>
              </a:lnSpc>
            </a:pPr>
            <a:r>
              <a:rPr lang="it-IT" sz="2000" dirty="0" smtClean="0">
                <a:solidFill>
                  <a:schemeClr val="tx1">
                    <a:lumMod val="50000"/>
                  </a:schemeClr>
                </a:solidFill>
              </a:rPr>
              <a:t>Consigliere  Provinciale</a:t>
            </a:r>
            <a:endParaRPr lang="it-IT" sz="20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0" y="3214686"/>
            <a:ext cx="29368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it-IT" sz="2000" b="1" dirty="0" smtClean="0">
                <a:solidFill>
                  <a:schemeClr val="tx1">
                    <a:lumMod val="50000"/>
                  </a:schemeClr>
                </a:solidFill>
              </a:rPr>
              <a:t>Vincenzo Di Pierro</a:t>
            </a:r>
          </a:p>
          <a:p>
            <a:pPr algn="ctr">
              <a:lnSpc>
                <a:spcPct val="90000"/>
              </a:lnSpc>
            </a:pPr>
            <a:r>
              <a:rPr lang="it-IT" sz="2000" dirty="0" smtClean="0">
                <a:solidFill>
                  <a:schemeClr val="tx1">
                    <a:lumMod val="50000"/>
                  </a:schemeClr>
                </a:solidFill>
              </a:rPr>
              <a:t>Consigliere  Provinciale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3594082" y="2571744"/>
            <a:ext cx="43300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it-IT" sz="2000" b="1" dirty="0" smtClean="0">
                <a:solidFill>
                  <a:schemeClr val="tx1">
                    <a:lumMod val="50000"/>
                  </a:schemeClr>
                </a:solidFill>
              </a:rPr>
              <a:t>Vincenzo  Valente</a:t>
            </a:r>
          </a:p>
          <a:p>
            <a:pPr algn="ctr">
              <a:lnSpc>
                <a:spcPct val="90000"/>
              </a:lnSpc>
            </a:pPr>
            <a:r>
              <a:rPr lang="it-IT" sz="2000" dirty="0" smtClean="0">
                <a:solidFill>
                  <a:schemeClr val="tx1">
                    <a:lumMod val="50000"/>
                  </a:schemeClr>
                </a:solidFill>
              </a:rPr>
              <a:t>Presidente del Consiglio Provinciale</a:t>
            </a:r>
            <a:endParaRPr lang="it-IT" sz="240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18148" y="404664"/>
            <a:ext cx="4715552" cy="767680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</a:rPr>
              <a:t>BISCEGLIE IN PROVINCIA/2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1165190" y="5572140"/>
            <a:ext cx="29368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it-IT" sz="2000" b="1" dirty="0" smtClean="0">
                <a:solidFill>
                  <a:schemeClr val="tx1">
                    <a:lumMod val="50000"/>
                  </a:schemeClr>
                </a:solidFill>
              </a:rPr>
              <a:t>Giovanni </a:t>
            </a:r>
            <a:r>
              <a:rPr lang="it-IT" sz="2000" b="1" dirty="0" err="1" smtClean="0">
                <a:solidFill>
                  <a:schemeClr val="tx1">
                    <a:lumMod val="50000"/>
                  </a:schemeClr>
                </a:solidFill>
              </a:rPr>
              <a:t>Abascià</a:t>
            </a:r>
            <a:endParaRPr lang="it-IT" sz="2000" b="1" dirty="0" smtClean="0">
              <a:solidFill>
                <a:schemeClr val="tx1">
                  <a:lumMod val="50000"/>
                </a:schemeClr>
              </a:solidFill>
            </a:endParaRPr>
          </a:p>
          <a:p>
            <a:pPr algn="ctr">
              <a:lnSpc>
                <a:spcPct val="90000"/>
              </a:lnSpc>
            </a:pPr>
            <a:r>
              <a:rPr lang="it-IT" sz="2000" dirty="0" smtClean="0">
                <a:solidFill>
                  <a:schemeClr val="tx1">
                    <a:lumMod val="50000"/>
                  </a:schemeClr>
                </a:solidFill>
              </a:rPr>
              <a:t>Consigliere  Provinciale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7951800" y="5572140"/>
            <a:ext cx="29368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it-IT" sz="2000" b="1" dirty="0" smtClean="0">
                <a:solidFill>
                  <a:schemeClr val="tx1">
                    <a:lumMod val="50000"/>
                  </a:schemeClr>
                </a:solidFill>
              </a:rPr>
              <a:t>Alfonso Russo </a:t>
            </a:r>
          </a:p>
          <a:p>
            <a:pPr algn="ctr">
              <a:lnSpc>
                <a:spcPct val="90000"/>
              </a:lnSpc>
            </a:pPr>
            <a:r>
              <a:rPr lang="it-IT" sz="2000" dirty="0" smtClean="0">
                <a:solidFill>
                  <a:schemeClr val="tx1">
                    <a:lumMod val="50000"/>
                  </a:schemeClr>
                </a:solidFill>
              </a:rPr>
              <a:t>Consigliere  Provinciale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8880494" y="3214686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it-IT" sz="2000" b="1" dirty="0" smtClean="0">
                <a:solidFill>
                  <a:schemeClr val="tx1">
                    <a:lumMod val="50000"/>
                  </a:schemeClr>
                </a:solidFill>
              </a:rPr>
              <a:t>Sergio Evangelista </a:t>
            </a:r>
          </a:p>
          <a:p>
            <a:pPr algn="ctr">
              <a:lnSpc>
                <a:spcPct val="90000"/>
              </a:lnSpc>
            </a:pPr>
            <a:r>
              <a:rPr lang="it-IT" sz="2000" dirty="0" smtClean="0">
                <a:solidFill>
                  <a:schemeClr val="tx1">
                    <a:lumMod val="50000"/>
                  </a:schemeClr>
                </a:solidFill>
              </a:rPr>
              <a:t>Consigliere  Provinciale</a:t>
            </a:r>
            <a:endParaRPr lang="it-IT" sz="2000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11" name="Immagine 10" descr="Vincenzo Valent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51404" y="1214422"/>
            <a:ext cx="1928826" cy="1301525"/>
          </a:xfrm>
          <a:prstGeom prst="rect">
            <a:avLst/>
          </a:prstGeom>
        </p:spPr>
      </p:pic>
      <p:pic>
        <p:nvPicPr>
          <p:cNvPr id="13" name="Immagine 12" descr="Enzo Di Pierr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124" y="1714488"/>
            <a:ext cx="1428760" cy="1428760"/>
          </a:xfrm>
          <a:prstGeom prst="rect">
            <a:avLst/>
          </a:prstGeom>
        </p:spPr>
      </p:pic>
      <p:pic>
        <p:nvPicPr>
          <p:cNvPr id="14" name="Immagine 13" descr="Leo Mastrogiacomo.jpg"/>
          <p:cNvPicPr>
            <a:picLocks noChangeAspect="1"/>
          </p:cNvPicPr>
          <p:nvPr/>
        </p:nvPicPr>
        <p:blipFill>
          <a:blip r:embed="rId4" cstate="print"/>
          <a:srcRect l="9715" t="10754" b="20420"/>
          <a:stretch>
            <a:fillRect/>
          </a:stretch>
        </p:blipFill>
        <p:spPr>
          <a:xfrm>
            <a:off x="5165718" y="3918510"/>
            <a:ext cx="1428760" cy="1639875"/>
          </a:xfrm>
          <a:prstGeom prst="rect">
            <a:avLst/>
          </a:prstGeom>
        </p:spPr>
      </p:pic>
      <p:pic>
        <p:nvPicPr>
          <p:cNvPr id="20" name="Immagine 19" descr="Sergio Evangelista OK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451998" y="1714488"/>
            <a:ext cx="1928825" cy="1446619"/>
          </a:xfrm>
          <a:prstGeom prst="rect">
            <a:avLst/>
          </a:prstGeom>
        </p:spPr>
      </p:pic>
      <p:pic>
        <p:nvPicPr>
          <p:cNvPr id="21" name="Immagine 20" descr="abascià prendere ultimo.jpg"/>
          <p:cNvPicPr>
            <a:picLocks noChangeAspect="1"/>
          </p:cNvPicPr>
          <p:nvPr/>
        </p:nvPicPr>
        <p:blipFill>
          <a:blip r:embed="rId6"/>
          <a:srcRect t="8847" b="9100"/>
          <a:stretch>
            <a:fillRect/>
          </a:stretch>
        </p:blipFill>
        <p:spPr>
          <a:xfrm>
            <a:off x="2165322" y="3929066"/>
            <a:ext cx="1143008" cy="1612130"/>
          </a:xfrm>
          <a:prstGeom prst="rect">
            <a:avLst/>
          </a:prstGeom>
        </p:spPr>
      </p:pic>
      <p:pic>
        <p:nvPicPr>
          <p:cNvPr id="24" name="Immagine 23" descr="Alfonso Russo.JPG"/>
          <p:cNvPicPr>
            <a:picLocks noChangeAspect="1"/>
          </p:cNvPicPr>
          <p:nvPr/>
        </p:nvPicPr>
        <p:blipFill>
          <a:blip r:embed="rId7" cstate="print"/>
          <a:srcRect l="12144" t="15018" r="17082" b="25950"/>
          <a:stretch>
            <a:fillRect/>
          </a:stretch>
        </p:blipFill>
        <p:spPr>
          <a:xfrm>
            <a:off x="8809056" y="3910791"/>
            <a:ext cx="1285884" cy="1614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44783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57908" y="188640"/>
            <a:ext cx="9143538" cy="792088"/>
          </a:xfrm>
        </p:spPr>
        <p:txBody>
          <a:bodyPr anchor="ctr"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 SEDI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3849216"/>
            <a:ext cx="12188825" cy="2676128"/>
          </a:xfrm>
        </p:spPr>
        <p:txBody>
          <a:bodyPr/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Anche a Bisceglie la Provincia è presente con un suo Centro per l’Impiego, ubicato in Via </a:t>
            </a:r>
            <a:r>
              <a:rPr lang="it-IT" dirty="0" err="1" smtClean="0">
                <a:solidFill>
                  <a:schemeClr val="tx1">
                    <a:lumMod val="50000"/>
                  </a:schemeClr>
                </a:solidFill>
              </a:rPr>
              <a:t>Pendìo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 Cappuccini, 20/21 </a:t>
            </a: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Tel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.: 080/3953788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- mail: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hlinkClick r:id="rId2"/>
              </a:rPr>
              <a:t>bisceglie.lavoro@provincia.bt.it</a:t>
            </a:r>
            <a:endParaRPr lang="it-IT" dirty="0" smtClean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In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questi anni la Provincia ha formato, con appositi corsi di aggiornamento, i dipendenti del Centro per l’Impiego e potenziato lo Sportello con un nuovo formatore e nuove dotazioni strutturali.</a:t>
            </a:r>
          </a:p>
          <a:p>
            <a:endParaRPr lang="it-IT" dirty="0"/>
          </a:p>
        </p:txBody>
      </p:sp>
      <p:pic>
        <p:nvPicPr>
          <p:cNvPr id="4" name="Immagine 3" descr="CP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46150" y="836712"/>
            <a:ext cx="4430762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06338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22876" y="404664"/>
            <a:ext cx="9143538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Strada provinciale n. 33 </a:t>
            </a:r>
            <a:b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“</a:t>
            </a:r>
            <a:r>
              <a:rPr lang="it-IT" b="1" i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Andria - Bisceglie</a:t>
            </a:r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”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4641304"/>
            <a:ext cx="12188825" cy="1956048"/>
          </a:xfrm>
        </p:spPr>
        <p:txBody>
          <a:bodyPr/>
          <a:lstStyle/>
          <a:p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Lavori di ammodernamento manutenzione straordinaria del piano viabile </a:t>
            </a:r>
            <a:endParaRPr lang="it-IT" dirty="0" smtClean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€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3.400.000,00 </a:t>
            </a:r>
          </a:p>
          <a:p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Stipula Contratto in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Itinere </a:t>
            </a:r>
          </a:p>
          <a:p>
            <a:endParaRPr lang="it-IT" dirty="0"/>
          </a:p>
        </p:txBody>
      </p:sp>
      <p:pic>
        <p:nvPicPr>
          <p:cNvPr id="4" name="Immagine 3" descr="Sp33 Andria Biscegli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88163" y="1269120"/>
            <a:ext cx="5771250" cy="3240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perspectiveLef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3886996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65388" y="428604"/>
            <a:ext cx="6929486" cy="1066800"/>
          </a:xfrm>
        </p:spPr>
        <p:txBody>
          <a:bodyPr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Strada provinciale n. 34 </a:t>
            </a:r>
            <a:b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«Bisceglie alla </a:t>
            </a:r>
            <a:r>
              <a:rPr lang="it-IT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Ruvo-Corato</a:t>
            </a:r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»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36562" y="5072074"/>
            <a:ext cx="10644262" cy="1143008"/>
          </a:xfrm>
        </p:spPr>
        <p:txBody>
          <a:bodyPr/>
          <a:lstStyle/>
          <a:p>
            <a:r>
              <a:rPr lang="it-IT" dirty="0"/>
              <a:t>Lavori di adeguamento e messa in sicurezza del viadotto Santa Croce al </a:t>
            </a:r>
            <a:r>
              <a:rPr lang="it-IT" dirty="0" smtClean="0"/>
              <a:t>   km  6 </a:t>
            </a:r>
            <a:r>
              <a:rPr lang="it-IT" dirty="0"/>
              <a:t>+ </a:t>
            </a:r>
            <a:r>
              <a:rPr lang="it-IT" dirty="0" smtClean="0"/>
              <a:t>500 della Strada Provinciale n.34 “Bisceglie alla </a:t>
            </a:r>
            <a:r>
              <a:rPr lang="it-IT" dirty="0"/>
              <a:t>Ruvo–Corato</a:t>
            </a:r>
            <a:r>
              <a:rPr lang="it-IT" dirty="0" smtClean="0"/>
              <a:t>” (</a:t>
            </a:r>
            <a:r>
              <a:rPr lang="it-IT" b="1" dirty="0" smtClean="0"/>
              <a:t>LAVORI COMPLEMENTARI IN CORSO</a:t>
            </a:r>
            <a:r>
              <a:rPr lang="it-IT" dirty="0"/>
              <a:t>). </a:t>
            </a:r>
            <a:r>
              <a:rPr lang="it-IT" b="1" dirty="0"/>
              <a:t>€ 350.000,00</a:t>
            </a:r>
          </a:p>
        </p:txBody>
      </p:sp>
      <p:pic>
        <p:nvPicPr>
          <p:cNvPr id="7" name="Immagine 6" descr="oli esausti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22644" y="1785926"/>
            <a:ext cx="4640588" cy="29699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24450081"/>
      </p:ext>
    </p:extLst>
  </p:cSld>
  <p:clrMapOvr>
    <a:masterClrMapping/>
  </p:clrMapOvr>
  <p:transition spd="med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51008" y="500042"/>
            <a:ext cx="8286312" cy="676260"/>
          </a:xfrm>
        </p:spPr>
        <p:txBody>
          <a:bodyPr anchor="ctr">
            <a:normAutofit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LICEO SCIENTIFICO «DA VINCI»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165586" y="1500174"/>
            <a:ext cx="7858180" cy="4071966"/>
          </a:xfrm>
        </p:spPr>
        <p:txBody>
          <a:bodyPr>
            <a:normAutofit/>
          </a:bodyPr>
          <a:lstStyle/>
          <a:p>
            <a:r>
              <a:rPr lang="it-IT" dirty="0"/>
              <a:t>Lavori urgenti per riduzione rischio </a:t>
            </a:r>
            <a:r>
              <a:rPr lang="it-IT" dirty="0" smtClean="0"/>
              <a:t>vulnerabilità (</a:t>
            </a:r>
            <a:r>
              <a:rPr lang="it-IT" dirty="0"/>
              <a:t>Ottenimento parere provveditorato in </a:t>
            </a:r>
            <a:r>
              <a:rPr lang="it-IT" dirty="0" smtClean="0"/>
              <a:t>corso).      € 260.790,00</a:t>
            </a:r>
          </a:p>
          <a:p>
            <a:r>
              <a:rPr lang="it-IT" dirty="0"/>
              <a:t>Lavori  di realizzazione blocco spogliatoi a servizio dell'impianto </a:t>
            </a:r>
            <a:r>
              <a:rPr lang="it-IT" dirty="0" smtClean="0"/>
              <a:t>sportivo.</a:t>
            </a:r>
            <a:r>
              <a:rPr lang="it-IT" b="1" dirty="0"/>
              <a:t> </a:t>
            </a:r>
            <a:r>
              <a:rPr lang="it-IT" b="1" dirty="0" smtClean="0"/>
              <a:t>Eseguiti. </a:t>
            </a:r>
            <a:r>
              <a:rPr lang="it-IT" dirty="0"/>
              <a:t>€ </a:t>
            </a:r>
            <a:r>
              <a:rPr lang="it-IT" dirty="0" smtClean="0"/>
              <a:t>125.000,00. </a:t>
            </a:r>
          </a:p>
          <a:p>
            <a:r>
              <a:rPr lang="it-IT" dirty="0"/>
              <a:t>Lavori di manutenzione prospetti per riduzione rischio </a:t>
            </a:r>
            <a:r>
              <a:rPr lang="it-IT" dirty="0" smtClean="0"/>
              <a:t>vulnerabilità. </a:t>
            </a:r>
            <a:r>
              <a:rPr lang="it-IT" b="1" dirty="0" smtClean="0"/>
              <a:t>Eseguiti. </a:t>
            </a:r>
            <a:r>
              <a:rPr lang="it-IT" dirty="0" smtClean="0"/>
              <a:t>€ 100.000,00</a:t>
            </a:r>
          </a:p>
          <a:p>
            <a:r>
              <a:rPr lang="it-IT" dirty="0"/>
              <a:t>Climatizzazione </a:t>
            </a:r>
            <a:r>
              <a:rPr lang="it-IT" dirty="0" smtClean="0"/>
              <a:t>aule. Lavori da Avviare. </a:t>
            </a:r>
            <a:r>
              <a:rPr lang="it-IT" dirty="0"/>
              <a:t>€ </a:t>
            </a:r>
            <a:r>
              <a:rPr lang="it-IT" dirty="0" smtClean="0"/>
              <a:t>80.000,00 </a:t>
            </a:r>
            <a:endParaRPr lang="it-IT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 algn="ctr">
              <a:buNone/>
            </a:pPr>
            <a:r>
              <a:rPr lang="it-IT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TOTALE </a:t>
            </a:r>
            <a:r>
              <a:rPr lang="it-IT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FINANZIATO</a:t>
            </a:r>
            <a:r>
              <a:rPr lang="it-IT" dirty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it-IT" b="1" dirty="0"/>
              <a:t> € 565.790,00</a:t>
            </a:r>
            <a:endParaRPr lang="it-IT" dirty="0"/>
          </a:p>
        </p:txBody>
      </p:sp>
      <p:pic>
        <p:nvPicPr>
          <p:cNvPr id="4" name="Immagine 3" descr="805195_635170674258728712_tn_Ingresso principale Liceo Da Vinci_395x29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496" y="1500174"/>
            <a:ext cx="3935165" cy="2928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01200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665520" y="428604"/>
            <a:ext cx="5143040" cy="676260"/>
          </a:xfrm>
        </p:spPr>
        <p:txBody>
          <a:bodyPr anchor="ctr"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I.T.C. «DELL’OLIO»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308594" y="1357298"/>
            <a:ext cx="6500858" cy="4643470"/>
          </a:xfrm>
        </p:spPr>
        <p:txBody>
          <a:bodyPr>
            <a:normAutofit/>
          </a:bodyPr>
          <a:lstStyle/>
          <a:p>
            <a:r>
              <a:rPr lang="it-IT" dirty="0"/>
              <a:t>Lavori di fissaggio lastre in pietra prospetti per riduzione rischio </a:t>
            </a:r>
            <a:r>
              <a:rPr lang="it-IT" dirty="0" smtClean="0"/>
              <a:t>vulnerabilità.  </a:t>
            </a:r>
            <a:r>
              <a:rPr lang="it-IT" b="1" dirty="0" smtClean="0"/>
              <a:t>Eseguiti. </a:t>
            </a:r>
            <a:r>
              <a:rPr lang="it-IT" dirty="0"/>
              <a:t>€ </a:t>
            </a:r>
            <a:r>
              <a:rPr lang="it-IT" dirty="0" smtClean="0"/>
              <a:t>200.000,00</a:t>
            </a:r>
          </a:p>
          <a:p>
            <a:r>
              <a:rPr lang="it-IT" dirty="0"/>
              <a:t>Lavori di impermeabilizzazione lastrici </a:t>
            </a:r>
            <a:r>
              <a:rPr lang="it-IT" dirty="0" smtClean="0"/>
              <a:t>solari. Da avviare. </a:t>
            </a:r>
            <a:r>
              <a:rPr lang="it-IT" dirty="0"/>
              <a:t>€ </a:t>
            </a:r>
            <a:r>
              <a:rPr lang="it-IT" dirty="0" smtClean="0"/>
              <a:t>125.000,00. </a:t>
            </a:r>
          </a:p>
          <a:p>
            <a:r>
              <a:rPr lang="it-IT" dirty="0"/>
              <a:t>Lavori di sostituzione infissi </a:t>
            </a:r>
            <a:r>
              <a:rPr lang="it-IT" dirty="0" smtClean="0"/>
              <a:t>interni.   Lavori </a:t>
            </a:r>
            <a:r>
              <a:rPr lang="it-IT" dirty="0"/>
              <a:t>in </a:t>
            </a:r>
            <a:r>
              <a:rPr lang="it-IT" dirty="0" smtClean="0"/>
              <a:t>corso. </a:t>
            </a:r>
            <a:r>
              <a:rPr lang="it-IT" dirty="0"/>
              <a:t>€ </a:t>
            </a:r>
            <a:r>
              <a:rPr lang="it-IT" dirty="0" smtClean="0"/>
              <a:t>125.000,00 </a:t>
            </a:r>
          </a:p>
          <a:p>
            <a:r>
              <a:rPr lang="it-IT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TOTALE FINANZIATO </a:t>
            </a:r>
            <a:r>
              <a:rPr lang="it-IT" b="1" dirty="0" smtClean="0"/>
              <a:t>€ 450.000,00</a:t>
            </a:r>
            <a:endParaRPr lang="it-IT" dirty="0"/>
          </a:p>
        </p:txBody>
      </p:sp>
      <p:pic>
        <p:nvPicPr>
          <p:cNvPr id="4" name="Immagine 3" descr="Itc Dellolio facciata principa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7934" y="1357298"/>
            <a:ext cx="4953035" cy="3714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53311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379768" y="428604"/>
            <a:ext cx="5857420" cy="747698"/>
          </a:xfrm>
        </p:spPr>
        <p:txBody>
          <a:bodyPr anchor="ctr">
            <a:normAutofit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I.P.S.I.A.M. «COSMAI»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2842" y="1357298"/>
            <a:ext cx="6616186" cy="3871902"/>
          </a:xfrm>
        </p:spPr>
        <p:txBody>
          <a:bodyPr>
            <a:normAutofit/>
          </a:bodyPr>
          <a:lstStyle/>
          <a:p>
            <a:r>
              <a:rPr lang="it-IT" dirty="0"/>
              <a:t>Lavori di messa in sicurezza e rinforzo strutturale </a:t>
            </a:r>
            <a:r>
              <a:rPr lang="it-IT" dirty="0" smtClean="0"/>
              <a:t>dell’edificio.                  Da avviare. </a:t>
            </a:r>
            <a:r>
              <a:rPr lang="it-IT" dirty="0"/>
              <a:t>€ </a:t>
            </a:r>
            <a:r>
              <a:rPr lang="it-IT" dirty="0" smtClean="0"/>
              <a:t>125.000,00.</a:t>
            </a:r>
          </a:p>
          <a:p>
            <a:r>
              <a:rPr lang="it-IT" dirty="0"/>
              <a:t>Lavori di rinforzo strutturale e manutenzione straordinaria edificio </a:t>
            </a:r>
            <a:r>
              <a:rPr lang="it-IT" dirty="0" smtClean="0"/>
              <a:t>scolastico.        Gara </a:t>
            </a:r>
            <a:r>
              <a:rPr lang="it-IT" dirty="0"/>
              <a:t>da </a:t>
            </a:r>
            <a:r>
              <a:rPr lang="it-IT" dirty="0" smtClean="0"/>
              <a:t>preparare. </a:t>
            </a:r>
            <a:r>
              <a:rPr lang="it-IT" dirty="0"/>
              <a:t>€ </a:t>
            </a:r>
            <a:r>
              <a:rPr lang="it-IT" dirty="0" smtClean="0"/>
              <a:t>1.000.000,00 </a:t>
            </a:r>
          </a:p>
          <a:p>
            <a:endParaRPr lang="it-IT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TOTALE FINANZIATO</a:t>
            </a:r>
            <a:r>
              <a:rPr lang="it-IT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b="1" dirty="0" smtClean="0"/>
              <a:t>€ </a:t>
            </a:r>
            <a:r>
              <a:rPr lang="it-IT" b="1" dirty="0"/>
              <a:t>1.125.000,00</a:t>
            </a:r>
            <a:endParaRPr lang="it-IT" dirty="0"/>
          </a:p>
        </p:txBody>
      </p:sp>
      <p:pic>
        <p:nvPicPr>
          <p:cNvPr id="4" name="Immagine 3" descr="Ipsiaam Cosmai Biscegli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934" y="1357298"/>
            <a:ext cx="4573489" cy="342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34772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ISTRUZIONE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522876" y="1905000"/>
            <a:ext cx="9468080" cy="41148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it-IT" dirty="0" smtClean="0"/>
              <a:t>Gli Indirizzi Scolastici approvati </a:t>
            </a:r>
            <a:r>
              <a:rPr lang="it-IT" dirty="0"/>
              <a:t>dalla Regione Puglia dal 2010 ad </a:t>
            </a:r>
            <a:r>
              <a:rPr lang="it-IT" dirty="0" smtClean="0"/>
              <a:t>oggi nelle scuole di Trani. </a:t>
            </a:r>
          </a:p>
          <a:p>
            <a:endParaRPr lang="it-IT" dirty="0"/>
          </a:p>
          <a:p>
            <a:r>
              <a:rPr lang="it-IT" dirty="0" smtClean="0"/>
              <a:t>I.T.C</a:t>
            </a:r>
            <a:r>
              <a:rPr lang="it-IT" dirty="0"/>
              <a:t>. "</a:t>
            </a:r>
            <a:r>
              <a:rPr lang="it-IT" dirty="0" smtClean="0"/>
              <a:t>Dell'Olio" 2011/12 AMMINISTRAZIONE, FINANZA </a:t>
            </a:r>
            <a:r>
              <a:rPr lang="it-IT" dirty="0"/>
              <a:t>E MARKETING	</a:t>
            </a:r>
            <a:endParaRPr lang="it-IT" dirty="0" smtClean="0"/>
          </a:p>
          <a:p>
            <a:r>
              <a:rPr lang="it-IT" dirty="0" smtClean="0"/>
              <a:t>Liceo Scientifico «Da Vinci» 2011/2012 LICEO COREUTICO	</a:t>
            </a:r>
          </a:p>
          <a:p>
            <a:r>
              <a:rPr lang="it-IT" dirty="0" smtClean="0"/>
              <a:t>I.P.S.I.A.M</a:t>
            </a:r>
            <a:r>
              <a:rPr lang="it-IT" dirty="0"/>
              <a:t>.	2011/2012	SERVIZI SOCIO-SANITARI	</a:t>
            </a:r>
          </a:p>
          <a:p>
            <a:r>
              <a:rPr lang="it-IT" dirty="0" smtClean="0"/>
              <a:t>I.T.C</a:t>
            </a:r>
            <a:r>
              <a:rPr lang="it-IT" dirty="0"/>
              <a:t>. "</a:t>
            </a:r>
            <a:r>
              <a:rPr lang="it-IT" dirty="0" smtClean="0"/>
              <a:t>Dell'Olio" 2013/14 SCIENZE </a:t>
            </a:r>
            <a:r>
              <a:rPr lang="it-IT" dirty="0"/>
              <a:t>UMANE: ECONOMICO SOCIALE	</a:t>
            </a:r>
          </a:p>
          <a:p>
            <a:r>
              <a:rPr lang="it-IT" dirty="0" smtClean="0"/>
              <a:t>I.I.S.S</a:t>
            </a:r>
            <a:r>
              <a:rPr lang="it-IT" dirty="0"/>
              <a:t>. "</a:t>
            </a:r>
            <a:r>
              <a:rPr lang="it-IT" dirty="0" err="1" smtClean="0"/>
              <a:t>Cosmai</a:t>
            </a:r>
            <a:r>
              <a:rPr lang="it-IT" dirty="0" smtClean="0"/>
              <a:t>" 2013/14 ODONTOTECNICO</a:t>
            </a:r>
            <a:r>
              <a:rPr lang="it-IT" dirty="0"/>
              <a:t>	</a:t>
            </a:r>
          </a:p>
          <a:p>
            <a:pPr marL="0" indent="0">
              <a:buNone/>
            </a:pPr>
            <a:endParaRPr lang="it-IT" dirty="0"/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145701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Ambient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302590">
            <a:off x="-1075401" y="297328"/>
            <a:ext cx="3914800" cy="2088232"/>
          </a:xfrm>
          <a:prstGeom prst="rect">
            <a:avLst/>
          </a:prstGeom>
        </p:spPr>
      </p:pic>
      <p:sp>
        <p:nvSpPr>
          <p:cNvPr id="7" name="Segnaposto contenuto 6"/>
          <p:cNvSpPr>
            <a:spLocks noGrp="1"/>
          </p:cNvSpPr>
          <p:nvPr>
            <p:ph idx="1"/>
          </p:nvPr>
        </p:nvSpPr>
        <p:spPr>
          <a:xfrm>
            <a:off x="3987034" y="2780928"/>
            <a:ext cx="4228960" cy="3456384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it-IT" sz="4000" b="1" u="sng" cap="small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PROGETTO</a:t>
            </a:r>
            <a:r>
              <a:rPr lang="it-IT" sz="4000" b="1" cap="small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 «Ambientiamoci»</a:t>
            </a:r>
          </a:p>
          <a:p>
            <a:r>
              <a:rPr lang="it-IT" sz="3900" b="1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promozione di buone prassi</a:t>
            </a:r>
          </a:p>
          <a:p>
            <a:r>
              <a:rPr lang="it-IT" sz="3900" b="1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pulizia strade e spiagge</a:t>
            </a:r>
            <a:endParaRPr lang="it-IT" sz="3900" b="1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4104" name="Picture 8" descr="http://www.provincia.bt.it/portals/0/contactcenter/Green%20Bat/Logo%20Green%20Villag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414" y="372971"/>
            <a:ext cx="3410245" cy="1903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http://www.provincia.bt.it/portals/0/contactcenter/Green%20Bat/email-up%20copia%5B5%5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1659" y="372971"/>
            <a:ext cx="4607496" cy="1903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http://www.videoandria.com/wordpress/wp-content/uploads/2013/08/ambientiamoci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7213" y="2246718"/>
            <a:ext cx="3829050" cy="406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http://www.provincia.barletta-andria-trani.it/Portals/0/Images/Eventi%20e%20Notizie/Foto/Pulizia%20Strade%20Barletta%20Ambientiamoci/tn_IMG_318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91676">
            <a:off x="0" y="2969753"/>
            <a:ext cx="3914800" cy="1848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magine 8" descr="Oli esausti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9727044">
            <a:off x="542776" y="1221143"/>
            <a:ext cx="3215066" cy="1983429"/>
          </a:xfrm>
          <a:prstGeom prst="rect">
            <a:avLst/>
          </a:prstGeom>
        </p:spPr>
      </p:pic>
      <p:pic>
        <p:nvPicPr>
          <p:cNvPr id="4098" name="Picture 2" descr="http://www.traninews.it/img-news/ambientiamoci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46459">
            <a:off x="-131455" y="4665326"/>
            <a:ext cx="3914800" cy="2018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3060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" y="4725144"/>
            <a:ext cx="12188824" cy="1294656"/>
          </a:xfrm>
        </p:spPr>
        <p:txBody>
          <a:bodyPr>
            <a:normAutofit fontScale="92500" lnSpcReduction="20000"/>
          </a:bodyPr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Anche a Bisceglie il Centro Raccolta Olii esausti, presso il Supermercato «Famila» di Via Padre Kolbe, in collaborazione con il Gruppo </a:t>
            </a:r>
            <a:r>
              <a:rPr lang="it-IT" dirty="0" err="1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Megamark</a:t>
            </a:r>
            <a:endParaRPr lang="it-IT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Recupero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riutilizzo e riciclaggio di oli e grassi vegetali e animali esausti di provenienza domestica.  </a:t>
            </a:r>
            <a:endParaRPr lang="it-IT" dirty="0" smtClean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854052" y="609600"/>
            <a:ext cx="6120680" cy="1066800"/>
          </a:xfrm>
          <a:noFill/>
        </p:spPr>
        <p:txBody>
          <a:bodyPr anchor="ctr"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“A MACCHIA </a:t>
            </a:r>
            <a:r>
              <a:rPr lang="it-IT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D’OLIO</a:t>
            </a:r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”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Immagine 3" descr="oli esausti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10436" y="1628800"/>
            <a:ext cx="5590356" cy="20882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Immagine 4" descr="oli esaust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0040" y="535699"/>
            <a:ext cx="2926060" cy="39014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2365897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36958" y="500042"/>
            <a:ext cx="4928959" cy="747698"/>
          </a:xfrm>
        </p:spPr>
        <p:txBody>
          <a:bodyPr anchor="ctr"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PULIZIA SPIAGGE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" y="5143512"/>
            <a:ext cx="12188824" cy="1019944"/>
          </a:xfrm>
        </p:spPr>
        <p:txBody>
          <a:bodyPr>
            <a:normAutofit lnSpcReduction="10000"/>
          </a:bodyPr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Anche per Bisceglie, come per tutti i Comuni Costieri del territorio, la Provincia ha destinato nelle scorse stagioni estive un contributo per la pulizia delle spiagge pubbliche</a:t>
            </a:r>
          </a:p>
          <a:p>
            <a:pPr>
              <a:buNone/>
            </a:pPr>
            <a:endParaRPr lang="it-IT" dirty="0"/>
          </a:p>
        </p:txBody>
      </p:sp>
      <p:pic>
        <p:nvPicPr>
          <p:cNvPr id="5" name="Immagine 4" descr="oli esausti 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5520" y="1353648"/>
            <a:ext cx="4643470" cy="34781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1465156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5780" y="404664"/>
            <a:ext cx="11449272" cy="5688632"/>
          </a:xfrm>
        </p:spPr>
        <p:txBody>
          <a:bodyPr anchor="t" anchorCtr="0">
            <a:normAutofit fontScale="90000"/>
          </a:bodyPr>
          <a:lstStyle/>
          <a:p>
            <a:r>
              <a:rPr lang="it-IT" sz="2700" dirty="0" smtClean="0">
                <a:solidFill>
                  <a:schemeClr val="tx1"/>
                </a:solidFill>
              </a:rPr>
              <a:t>- </a:t>
            </a: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>Protocollo d’intesa «Raccolta degli oli vegetali e animali esausti di provenienza domestica» e distribuzione gratuita tanichette;</a:t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>- Protocollo d’intesa per la «Sensibilizzazione ambientale e per la protezione e cura del territorio durante il periodo estivo»</a:t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>- Star Up Strade Pulite: Amianto Zero</a:t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>- Protocollo d’intesa con Regione Puglia per la bonifica di siti potenzialmente contaminati (Programma Operativo FESR 2007/2013)</a:t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>- Progetto «GREEN BAT» (Forum Ambientale e Pulizia Spiagge)</a:t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>- Progetto Mare Sicuro 2013</a:t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>- Protocollo d’intesa con ARPA e Corpo Forestale dello Stato per la salvaguardia ambientale e la protezione dall’inquinamento</a:t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dirty="0" smtClean="0">
                <a:solidFill>
                  <a:srgbClr val="00B050"/>
                </a:solidFill>
              </a:rPr>
              <a:t/>
            </a:r>
            <a:br>
              <a:rPr lang="it-IT" dirty="0" smtClean="0">
                <a:solidFill>
                  <a:srgbClr val="00B050"/>
                </a:solidFill>
              </a:rPr>
            </a:br>
            <a:endParaRPr lang="it-IT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88205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887" y="404664"/>
            <a:ext cx="7442685" cy="2376264"/>
          </a:xfrm>
        </p:spPr>
        <p:txBody>
          <a:bodyPr anchor="ctr">
            <a:normAutofit/>
          </a:bodyPr>
          <a:lstStyle/>
          <a:p>
            <a:pPr algn="ctr">
              <a:spcBef>
                <a:spcPts val="0"/>
              </a:spcBef>
            </a:pPr>
            <a:r>
              <a:rPr lang="it-IT" sz="3400" b="1" dirty="0" smtClean="0">
                <a:solidFill>
                  <a:srgbClr val="00B050"/>
                </a:solidFill>
                <a:latin typeface="Garamond" pitchFamily="18" charset="0"/>
              </a:rPr>
              <a:t>Tutela ambientale - Discariche -Rifiuti</a:t>
            </a:r>
            <a:br>
              <a:rPr lang="it-IT" sz="3400" b="1" dirty="0" smtClean="0">
                <a:solidFill>
                  <a:srgbClr val="00B050"/>
                </a:solidFill>
                <a:latin typeface="Garamond" pitchFamily="18" charset="0"/>
              </a:rPr>
            </a:br>
            <a:endParaRPr lang="it-IT" sz="3400" b="1" i="0" dirty="0">
              <a:solidFill>
                <a:srgbClr val="00B050"/>
              </a:solidFill>
              <a:latin typeface="Garamond" pitchFamily="18" charset="0"/>
            </a:endParaRPr>
          </a:p>
        </p:txBody>
      </p:sp>
      <p:pic>
        <p:nvPicPr>
          <p:cNvPr id="2052" name="Picture 4" descr="http://www.videoandria.com/wordpress/wp-content/uploads/2014/06/Grottellin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6579" y="3419845"/>
            <a:ext cx="4406125" cy="2820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1.bp.blogspot.com/_aVUzqyLn8zw/S8jdp4hfwkI/AAAAAAAAAGI/XAa96NHprWc/s1600/Grottelline+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6580" y="404664"/>
            <a:ext cx="4406125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www.globonews.it/wp-content/uploads/2013/01/discarica-Trani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908" y="2780928"/>
            <a:ext cx="3718148" cy="3137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3060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puglia imperia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18748" y="812704"/>
            <a:ext cx="2880320" cy="1921698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404664"/>
            <a:ext cx="10558908" cy="864096"/>
          </a:xfrm>
        </p:spPr>
        <p:txBody>
          <a:bodyPr>
            <a:noAutofit/>
          </a:bodyPr>
          <a:lstStyle/>
          <a:p>
            <a:pPr algn="ctr"/>
            <a:r>
              <a:rPr lang="it-IT" sz="4400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Promozione Territorio e Turismo</a:t>
            </a:r>
            <a:endParaRPr lang="it-IT" sz="4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7748" y="1700808"/>
            <a:ext cx="12188824" cy="4464496"/>
          </a:xfrm>
        </p:spPr>
        <p:txBody>
          <a:bodyPr>
            <a:normAutofit/>
          </a:bodyPr>
          <a:lstStyle/>
          <a:p>
            <a:r>
              <a:rPr lang="it-IT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Adesione agli organismi presenti sul territorio</a:t>
            </a:r>
          </a:p>
          <a:p>
            <a:r>
              <a:rPr lang="it-IT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Iniziative promozionali dirette per la promozione turistica:</a:t>
            </a:r>
          </a:p>
          <a:p>
            <a:pPr marL="457200" indent="-457200">
              <a:buFont typeface="+mj-lt"/>
              <a:buAutoNum type="arabicPeriod"/>
            </a:pPr>
            <a:r>
              <a:rPr lang="it-IT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Borsa Internazionale del Turismo Milano</a:t>
            </a:r>
          </a:p>
          <a:p>
            <a:pPr marL="457200" indent="-457200">
              <a:buFont typeface="+mj-lt"/>
              <a:buAutoNum type="arabicPeriod"/>
            </a:pPr>
            <a:r>
              <a:rPr lang="it-IT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Borsa Mediterranea del Turismo Archeologica Paestum</a:t>
            </a:r>
          </a:p>
          <a:p>
            <a:pPr marL="457200" indent="-457200">
              <a:buFont typeface="+mj-lt"/>
              <a:buAutoNum type="arabicPeriod"/>
            </a:pPr>
            <a:r>
              <a:rPr lang="it-IT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Fiera del Levante</a:t>
            </a:r>
          </a:p>
          <a:p>
            <a:r>
              <a:rPr lang="it-IT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Patrocina, contribuisce e sovvenziona molteplici iniziative comunali, associative e del volontariato di interesse turistico, culturale, sportivo e sociale. </a:t>
            </a:r>
          </a:p>
          <a:p>
            <a:pPr marL="0" indent="0">
              <a:buNone/>
            </a:pPr>
            <a:endParaRPr lang="it-IT" b="1" dirty="0" smtClean="0">
              <a:solidFill>
                <a:schemeClr val="tx1">
                  <a:lumMod val="75000"/>
                </a:schemeClr>
              </a:solidFill>
              <a:latin typeface="Garamond" pitchFamily="18" charset="0"/>
            </a:endParaRP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6" name="Segnaposto contenuto 4" descr="bi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406780" y="2924944"/>
            <a:ext cx="2304256" cy="1370635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1" y="332656"/>
            <a:ext cx="12188825" cy="1066800"/>
          </a:xfrm>
        </p:spPr>
        <p:txBody>
          <a:bodyPr anchor="ctr"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BIT </a:t>
            </a:r>
            <a:r>
              <a:rPr lang="it-IT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MILANO </a:t>
            </a:r>
            <a:r>
              <a:rPr lang="it-IT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 FIERA DEL LEVANTE</a:t>
            </a:r>
            <a:endParaRPr lang="it-IT" b="1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5373216"/>
            <a:ext cx="12188825" cy="803920"/>
          </a:xfrm>
        </p:spPr>
        <p:txBody>
          <a:bodyPr>
            <a:normAutofit/>
          </a:bodyPr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 questi anni la Provincia protagonista alla Borsa Internazionale del Turismo di Milano ed alla Fiera del Levante</a:t>
            </a:r>
            <a:endParaRPr lang="it-IT" b="1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" name="Immagine 4" descr="PAO_336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354565">
            <a:off x="6602462" y="1426312"/>
            <a:ext cx="5312752" cy="352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 prst="softRound"/>
            <a:contourClr>
              <a:srgbClr val="C0C0C0"/>
            </a:contourClr>
          </a:sp3d>
        </p:spPr>
      </p:pic>
      <p:pic>
        <p:nvPicPr>
          <p:cNvPr id="6" name="Immagine 5" descr="PAO_336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164046">
            <a:off x="336284" y="1746380"/>
            <a:ext cx="5445818" cy="30534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 prst="softRound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63286193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ATTIVITA’ PRODUTTIVE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Molto intensa, in questi anni, l’attività dell’Assessorato alle Attività Produttive, che si è adoperato per percorsi di Internazionalizzazione per le imprese locali e per la nascita di Reti di Imprese. </a:t>
            </a:r>
            <a:endParaRPr lang="it-IT" dirty="0"/>
          </a:p>
          <a:p>
            <a:r>
              <a:rPr lang="it-IT" dirty="0" smtClean="0"/>
              <a:t>La Provincia si è inoltre dotata di un suo Sportello per le Imprese, ubicato in Viale De </a:t>
            </a:r>
            <a:r>
              <a:rPr lang="it-IT" dirty="0" err="1" smtClean="0"/>
              <a:t>Gemmis</a:t>
            </a:r>
            <a:r>
              <a:rPr lang="it-IT" dirty="0" smtClean="0"/>
              <a:t> a Trani </a:t>
            </a:r>
          </a:p>
        </p:txBody>
      </p:sp>
    </p:spTree>
    <p:extLst>
      <p:ext uri="{BB962C8B-B14F-4D97-AF65-F5344CB8AC3E}">
        <p14:creationId xmlns:p14="http://schemas.microsoft.com/office/powerpoint/2010/main" val="1783016893"/>
      </p:ext>
    </p:extLst>
  </p:cSld>
  <p:clrMapOvr>
    <a:masterClrMapping/>
  </p:clrMapOvr>
  <p:transition spd="med"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 defTabSz="914400">
              <a:lnSpc>
                <a:spcPct val="80000"/>
              </a:lnSpc>
              <a:spcBef>
                <a:spcPts val="0"/>
              </a:spcBef>
              <a:buNone/>
            </a:pPr>
            <a:r>
              <a:rPr lang="it-IT" sz="6600" b="0" i="0" dirty="0" smtClean="0">
                <a:solidFill>
                  <a:schemeClr val="bg1"/>
                </a:solidFill>
                <a:effectLst>
                  <a:outerShdw blurRad="88900" algn="ctr">
                    <a:prstClr val="black">
                      <a:alpha val="35000"/>
                    </a:prstClr>
                  </a:outerShdw>
                </a:effectLst>
                <a:latin typeface="Euphemia"/>
                <a:ea typeface="+mj-ea"/>
                <a:cs typeface="+mj-cs"/>
              </a:rPr>
              <a:t>Layout titolo</a:t>
            </a:r>
            <a:endParaRPr lang="it-IT" sz="6600" b="0" i="0" dirty="0">
              <a:solidFill>
                <a:schemeClr val="bg1"/>
              </a:solidFill>
              <a:effectLst>
                <a:outerShdw blurRad="88900" algn="ctr">
                  <a:prstClr val="black">
                    <a:alpha val="35000"/>
                  </a:prstClr>
                </a:outerShdw>
              </a:effectLst>
              <a:latin typeface="Euphemia"/>
              <a:ea typeface="+mj-ea"/>
              <a:cs typeface="+mj-cs"/>
            </a:endParaRPr>
          </a:p>
        </p:txBody>
      </p:sp>
      <p:pic>
        <p:nvPicPr>
          <p:cNvPr id="4" name="Immagine 3" descr="Logo Provincia Amica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76672"/>
            <a:ext cx="12188825" cy="4598293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56913" y="476672"/>
            <a:ext cx="11927060" cy="1462982"/>
          </a:xfrm>
        </p:spPr>
        <p:txBody>
          <a:bodyPr anchor="ctr">
            <a:normAutofit/>
          </a:bodyPr>
          <a:lstStyle/>
          <a:p>
            <a:pPr algn="ctr"/>
            <a:r>
              <a:rPr lang="it-IT" sz="28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LA</a:t>
            </a:r>
            <a:r>
              <a:rPr lang="it-IT" sz="48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PROVINCIA </a:t>
            </a:r>
            <a:br>
              <a:rPr lang="it-IT" sz="48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</a:br>
            <a:r>
              <a:rPr lang="it-IT" sz="28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per il </a:t>
            </a:r>
            <a:r>
              <a:rPr lang="it-IT" sz="48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SOCIALE</a:t>
            </a:r>
            <a:endParaRPr lang="it-IT" sz="4800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2204864"/>
            <a:ext cx="12188825" cy="36593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2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TANTI I SERVIZI E LE ATTIVITA’ IN DIFFERENTI SETTORI PER:</a:t>
            </a:r>
          </a:p>
          <a:p>
            <a:pPr algn="just"/>
            <a:r>
              <a:rPr lang="it-IT" sz="28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Perseguire l’interesse generale per il bene comune;</a:t>
            </a:r>
          </a:p>
          <a:p>
            <a:pPr algn="just"/>
            <a:r>
              <a:rPr lang="it-IT" sz="28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Favorire lo sviluppo integrale della persona attraverso servizi ed interventi mirati nelle aree quali</a:t>
            </a:r>
          </a:p>
          <a:p>
            <a:pPr marL="0" indent="0" algn="just">
              <a:buNone/>
            </a:pPr>
            <a:r>
              <a:rPr lang="it-IT" sz="3200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   1. Le Politiche Sociali 		   2. Le Politiche di Genere</a:t>
            </a:r>
          </a:p>
          <a:p>
            <a:pPr marL="0" indent="0" algn="just">
              <a:buNone/>
            </a:pPr>
            <a:r>
              <a:rPr lang="it-IT" sz="3200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   3. Le Politiche per il Lavoro 	   4. La Formazione Professionale</a:t>
            </a:r>
          </a:p>
          <a:p>
            <a:pPr marL="514350" indent="-514350" algn="just">
              <a:buFont typeface="+mj-lt"/>
              <a:buAutoNum type="arabicPeriod"/>
            </a:pPr>
            <a:endParaRPr lang="it-IT" sz="2800" dirty="0" smtClean="0">
              <a:solidFill>
                <a:schemeClr val="tx1">
                  <a:lumMod val="75000"/>
                </a:schemeClr>
              </a:solidFill>
              <a:latin typeface="Garamond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endParaRPr lang="it-IT" sz="2800" dirty="0" smtClean="0">
              <a:solidFill>
                <a:schemeClr val="tx1">
                  <a:lumMod val="75000"/>
                </a:schemeClr>
              </a:solidFill>
              <a:latin typeface="Garamond" pitchFamily="18" charset="0"/>
            </a:endParaRPr>
          </a:p>
        </p:txBody>
      </p:sp>
      <p:pic>
        <p:nvPicPr>
          <p:cNvPr id="5" name="Immagine 4" descr="SOCIA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32656"/>
            <a:ext cx="2566020" cy="1453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060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85900" y="620688"/>
            <a:ext cx="9143538" cy="864096"/>
          </a:xfrm>
        </p:spPr>
        <p:txBody>
          <a:bodyPr>
            <a:noAutofit/>
          </a:bodyPr>
          <a:lstStyle/>
          <a:p>
            <a:r>
              <a:rPr lang="it-IT" sz="7200" dirty="0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 Politiche Sociali</a:t>
            </a:r>
            <a:endParaRPr lang="it-IT" sz="7200" dirty="0">
              <a:solidFill>
                <a:srgbClr val="00B05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7748" y="1772816"/>
            <a:ext cx="11953328" cy="439248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sz="3600" b="1" u="sng" dirty="0" smtClean="0">
                <a:solidFill>
                  <a:schemeClr val="tx1">
                    <a:lumMod val="50000"/>
                  </a:schemeClr>
                </a:solidFill>
              </a:rPr>
              <a:t>1. Disabilità</a:t>
            </a:r>
            <a:r>
              <a:rPr lang="it-IT" b="1" u="sng" dirty="0" smtClean="0">
                <a:solidFill>
                  <a:schemeClr val="tx1">
                    <a:lumMod val="50000"/>
                  </a:schemeClr>
                </a:solidFill>
              </a:rPr>
              <a:t>.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Alcuni interventi:</a:t>
            </a:r>
            <a:endParaRPr lang="it-IT" b="1" u="sng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- Servizio trasporto scolastico (70 beneficiari circa per anno per circa 100 mila euro); - Servizio assistenza specialistica disabili (oltre 200 disabili per anno. Investiti oltre 1 milione)</a:t>
            </a:r>
          </a:p>
          <a:p>
            <a:pPr marL="0" indent="0">
              <a:buNone/>
            </a:pPr>
            <a:r>
              <a:rPr lang="it-IT" sz="3600" b="1" u="sng" dirty="0" smtClean="0">
                <a:solidFill>
                  <a:schemeClr val="tx1">
                    <a:lumMod val="50000"/>
                  </a:schemeClr>
                </a:solidFill>
              </a:rPr>
              <a:t>2. Immigrazione e inclusione sociale</a:t>
            </a:r>
            <a:r>
              <a:rPr lang="it-IT" b="1" u="sng" dirty="0" smtClean="0">
                <a:solidFill>
                  <a:schemeClr val="tx1">
                    <a:lumMod val="50000"/>
                  </a:schemeClr>
                </a:solidFill>
              </a:rPr>
              <a:t>.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 Alcuni interventi:</a:t>
            </a:r>
            <a:endParaRPr lang="it-IT" b="1" u="sng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- Progetto FEI  MEDI-AZIONE (finanziamenti per 280 mila euro); - Centro interculturale per l’integrazione degli immigrati; - Progetto E.N.E.A. per i rifugiati, titolari di protezione internazionale … (finanziamenti FER per 340mmila euro)</a:t>
            </a:r>
          </a:p>
          <a:p>
            <a:pPr marL="0" indent="0">
              <a:buNone/>
            </a:pPr>
            <a:r>
              <a:rPr lang="it-IT" sz="3600" b="1" u="sng" dirty="0" smtClean="0">
                <a:solidFill>
                  <a:schemeClr val="tx1">
                    <a:lumMod val="50000"/>
                  </a:schemeClr>
                </a:solidFill>
              </a:rPr>
              <a:t>3. Promozione della Salute e del Volontariato</a:t>
            </a:r>
          </a:p>
          <a:p>
            <a:pPr marL="0" indent="0">
              <a:buNone/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- Sportello per il Volontariato; - Progetto Psicologo in Farmacia; -Progetto Melanoma; - Adesione Campagna </a:t>
            </a:r>
            <a:r>
              <a:rPr lang="it-IT" dirty="0" err="1" smtClean="0">
                <a:solidFill>
                  <a:schemeClr val="tx1">
                    <a:lumMod val="50000"/>
                  </a:schemeClr>
                </a:solidFill>
              </a:rPr>
              <a:t>Telethon</a:t>
            </a:r>
            <a:endParaRPr lang="it-IT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76430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Logo Provincia Amica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33972" y="476672"/>
            <a:ext cx="3790155" cy="4598293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" y="5085184"/>
            <a:ext cx="12188825" cy="838200"/>
          </a:xfrm>
        </p:spPr>
        <p:txBody>
          <a:bodyPr anchor="ctr">
            <a:noAutofit/>
          </a:bodyPr>
          <a:lstStyle/>
          <a:p>
            <a:pPr algn="ctr"/>
            <a:r>
              <a:rPr lang="it-IT" sz="6000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SOCIALE</a:t>
            </a:r>
            <a:endParaRPr lang="it-IT" sz="6000" b="1" i="0" spc="3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5" name="Immagine 4" descr="sociala_provincia_amic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4412" y="476672"/>
            <a:ext cx="3528392" cy="4608512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356" y="2420888"/>
            <a:ext cx="6886501" cy="3528392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Consegnate complessivamente 1000 tessere per beni di prima necessità del valore di 150 € mensili per 6 mesi per una spesa complessiva per la Provincia di 900 mila euro.</a:t>
            </a:r>
          </a:p>
          <a:p>
            <a: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Per questo comune ne hanno beneficiato n.128 concittadini</a:t>
            </a:r>
          </a:p>
          <a:p>
            <a:pPr>
              <a:buFont typeface="Arial" pitchFamily="34" charset="0"/>
              <a:buChar char="•"/>
            </a:pPr>
            <a:endParaRPr lang="it-IT" sz="3600" b="0" i="0" dirty="0">
              <a:solidFill>
                <a:schemeClr val="tx1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5780" y="1196752"/>
            <a:ext cx="6696744" cy="1143000"/>
          </a:xfrm>
        </p:spPr>
        <p:txBody>
          <a:bodyPr anchor="ctr">
            <a:normAutofit/>
          </a:bodyPr>
          <a:lstStyle/>
          <a:p>
            <a:pPr algn="ctr"/>
            <a:r>
              <a:rPr lang="it-IT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Carta Amica</a:t>
            </a:r>
            <a:endParaRPr lang="it-IT" b="1" spc="3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30516" y="404664"/>
            <a:ext cx="5158309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33772" y="609600"/>
            <a:ext cx="11305256" cy="1066800"/>
          </a:xfrm>
        </p:spPr>
        <p:txBody>
          <a:bodyPr>
            <a:normAutofit/>
          </a:bodyPr>
          <a:lstStyle/>
          <a:p>
            <a:pPr algn="ctr"/>
            <a:r>
              <a:rPr lang="it-IT" sz="6000" dirty="0" smtClean="0">
                <a:solidFill>
                  <a:srgbClr val="00B050"/>
                </a:solidFill>
              </a:rPr>
              <a:t>Le Politiche di Genere</a:t>
            </a:r>
            <a:endParaRPr lang="it-IT" sz="6000" dirty="0">
              <a:solidFill>
                <a:srgbClr val="00B05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9796" y="1905000"/>
            <a:ext cx="11089232" cy="4114800"/>
          </a:xfrm>
        </p:spPr>
        <p:txBody>
          <a:bodyPr>
            <a:normAutofit fontScale="92500" lnSpcReduction="10000"/>
          </a:bodyPr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Promozione delle Pari Opportunità</a:t>
            </a: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lotta alla violenza contro le donne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Rete Nazionale antiviolenza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Piano interventi locali per la prevenzione ed il contrasto della violenza contro le donne e minori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Progetto MAFALDA (finanziamenti per 165 mila euro)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Consigliera/e provinciale di PARITA’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Carta Europea per l’Uguaglianza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Adesione progetto </a:t>
            </a:r>
            <a:r>
              <a:rPr lang="it-IT" dirty="0" err="1" smtClean="0">
                <a:solidFill>
                  <a:schemeClr val="tx1">
                    <a:lumMod val="50000"/>
                  </a:schemeClr>
                </a:solidFill>
              </a:rPr>
              <a:t>Aleida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 Domo Vitae </a:t>
            </a:r>
            <a:r>
              <a:rPr lang="it-IT" dirty="0" err="1" smtClean="0">
                <a:solidFill>
                  <a:schemeClr val="tx1">
                    <a:lumMod val="50000"/>
                  </a:schemeClr>
                </a:solidFill>
              </a:rPr>
              <a:t>Novae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 Comunità Oasi2 San Francesco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0319784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" y="5013176"/>
            <a:ext cx="12188825" cy="838200"/>
          </a:xfrm>
        </p:spPr>
        <p:txBody>
          <a:bodyPr anchor="ctr">
            <a:noAutofit/>
          </a:bodyPr>
          <a:lstStyle/>
          <a:p>
            <a:r>
              <a:rPr lang="it-IT" sz="60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       LAVORO</a:t>
            </a:r>
            <a:endParaRPr lang="it-IT" sz="6000" b="1" i="0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4" name="Immagine 3" descr="Logo Provincia Amica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73932" y="476672"/>
            <a:ext cx="4654252" cy="4598293"/>
          </a:xfrm>
          <a:prstGeom prst="rect">
            <a:avLst/>
          </a:prstGeom>
        </p:spPr>
      </p:pic>
      <p:pic>
        <p:nvPicPr>
          <p:cNvPr id="5" name="Immagine 4" descr="provincia_amica_lavor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46540" y="473975"/>
            <a:ext cx="4798269" cy="5544616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01581" y="548680"/>
            <a:ext cx="9143538" cy="1066800"/>
          </a:xfrm>
        </p:spPr>
        <p:txBody>
          <a:bodyPr>
            <a:normAutofit/>
          </a:bodyPr>
          <a:lstStyle/>
          <a:p>
            <a:r>
              <a:rPr lang="it-IT" sz="6000" dirty="0" smtClean="0">
                <a:solidFill>
                  <a:srgbClr val="00B050"/>
                </a:solidFill>
              </a:rPr>
              <a:t>Le Politiche per il Lavoro</a:t>
            </a:r>
            <a:endParaRPr lang="it-IT" sz="6000" dirty="0">
              <a:solidFill>
                <a:srgbClr val="00B05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382444" y="1844824"/>
            <a:ext cx="5400600" cy="4114800"/>
          </a:xfrm>
        </p:spPr>
        <p:txBody>
          <a:bodyPr>
            <a:noAutofit/>
          </a:bodyPr>
          <a:lstStyle/>
          <a:p>
            <a:r>
              <a:rPr lang="it-IT" sz="2200" dirty="0">
                <a:solidFill>
                  <a:schemeClr val="tx1">
                    <a:lumMod val="50000"/>
                  </a:schemeClr>
                </a:solidFill>
              </a:rPr>
              <a:t>Centro </a:t>
            </a:r>
            <a:r>
              <a:rPr lang="it-IT" sz="2200" dirty="0" err="1">
                <a:solidFill>
                  <a:schemeClr val="tx1">
                    <a:lumMod val="50000"/>
                  </a:schemeClr>
                </a:solidFill>
              </a:rPr>
              <a:t>Occupabilità</a:t>
            </a:r>
            <a:r>
              <a:rPr lang="it-IT" sz="2200" dirty="0">
                <a:solidFill>
                  <a:schemeClr val="tx1">
                    <a:lumMod val="50000"/>
                  </a:schemeClr>
                </a:solidFill>
              </a:rPr>
              <a:t> Femminile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Progetto </a:t>
            </a:r>
            <a:r>
              <a:rPr lang="it-IT" sz="2200" dirty="0">
                <a:solidFill>
                  <a:schemeClr val="tx1">
                    <a:lumMod val="50000"/>
                  </a:schemeClr>
                </a:solidFill>
              </a:rPr>
              <a:t>BAT’S MOVE</a:t>
            </a:r>
          </a:p>
          <a:p>
            <a:r>
              <a:rPr lang="it-IT" sz="2200" dirty="0">
                <a:solidFill>
                  <a:schemeClr val="tx1">
                    <a:lumMod val="50000"/>
                  </a:schemeClr>
                </a:solidFill>
              </a:rPr>
              <a:t>Progetto ROSA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Vertenze collettive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Servizio Help desk portale sintesi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Servizio Psicologo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Stipula Convenzioni e Accordi di rete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Video </a:t>
            </a:r>
            <a:r>
              <a:rPr lang="it-IT" sz="2200" dirty="0">
                <a:solidFill>
                  <a:schemeClr val="tx1">
                    <a:lumMod val="50000"/>
                  </a:schemeClr>
                </a:solidFill>
              </a:rPr>
              <a:t>Curriculum</a:t>
            </a:r>
          </a:p>
          <a:p>
            <a:endParaRPr lang="it-IT" sz="2200" dirty="0"/>
          </a:p>
        </p:txBody>
      </p:sp>
      <p:sp>
        <p:nvSpPr>
          <p:cNvPr id="4" name="Segnaposto contenuto 2"/>
          <p:cNvSpPr txBox="1">
            <a:spLocks/>
          </p:cNvSpPr>
          <p:nvPr/>
        </p:nvSpPr>
        <p:spPr>
          <a:xfrm>
            <a:off x="909836" y="1844824"/>
            <a:ext cx="5163514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30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40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Progetto </a:t>
            </a:r>
            <a:r>
              <a:rPr lang="it-IT" sz="2200" dirty="0" err="1" smtClean="0">
                <a:solidFill>
                  <a:schemeClr val="tx1">
                    <a:lumMod val="50000"/>
                  </a:schemeClr>
                </a:solidFill>
              </a:rPr>
              <a:t>IncontraLavoro</a:t>
            </a:r>
            <a:endParaRPr lang="it-IT" sz="2200" dirty="0" smtClean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Progetto </a:t>
            </a:r>
            <a:r>
              <a:rPr lang="it-IT" sz="2200" dirty="0" err="1" smtClean="0">
                <a:solidFill>
                  <a:schemeClr val="tx1">
                    <a:lumMod val="50000"/>
                  </a:schemeClr>
                </a:solidFill>
              </a:rPr>
              <a:t>Ve.La</a:t>
            </a:r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 (</a:t>
            </a:r>
            <a:r>
              <a:rPr lang="it-IT" sz="2200" dirty="0" err="1" smtClean="0">
                <a:solidFill>
                  <a:schemeClr val="tx1">
                    <a:lumMod val="50000"/>
                  </a:schemeClr>
                </a:solidFill>
              </a:rPr>
              <a:t>VErso</a:t>
            </a:r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 il Lavoro)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Sportello Europa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Sportello Professione Militare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Sportello Impresa</a:t>
            </a:r>
          </a:p>
          <a:p>
            <a:r>
              <a:rPr lang="it-IT" sz="2200" dirty="0">
                <a:solidFill>
                  <a:schemeClr val="tx1">
                    <a:lumMod val="50000"/>
                  </a:schemeClr>
                </a:solidFill>
              </a:rPr>
              <a:t>Sportello DSA</a:t>
            </a:r>
          </a:p>
          <a:p>
            <a:r>
              <a:rPr lang="it-IT" sz="2200" dirty="0">
                <a:solidFill>
                  <a:schemeClr val="tx1">
                    <a:lumMod val="50000"/>
                  </a:schemeClr>
                </a:solidFill>
              </a:rPr>
              <a:t>Servizio Accounting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Osservatorio Mercato del Lavoro</a:t>
            </a:r>
          </a:p>
          <a:p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4053537090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lvl="0" algn="ctr">
              <a:spcBef>
                <a:spcPts val="0"/>
              </a:spcBef>
            </a:pPr>
            <a:r>
              <a:rPr lang="it-IT" sz="60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n-ea"/>
                <a:cs typeface="+mn-cs"/>
              </a:rPr>
              <a:t>LAVORO</a:t>
            </a:r>
            <a:endParaRPr lang="it-IT" sz="6000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-1" y="1628800"/>
            <a:ext cx="8758709" cy="43204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30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Bandi “BORSA LAVORO” </a:t>
            </a:r>
          </a:p>
          <a:p>
            <a:pPr marL="0" indent="0">
              <a:buNone/>
            </a:pPr>
            <a: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Due i bandi messi a disposizione delle aziende del territorio, per Borse Lavoro (da 3.000 euro ciascuna) finalizzate all’assunzione di giovani e disoccupati di tutte le fasce di età. </a:t>
            </a:r>
          </a:p>
          <a:p>
            <a:pPr marL="0" indent="0">
              <a:buNone/>
            </a:pPr>
            <a: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- 675 domande pervenute</a:t>
            </a:r>
          </a:p>
          <a:p>
            <a:pPr marL="0" indent="0">
              <a:buNone/>
            </a:pPr>
            <a:r>
              <a:rPr lang="it-IT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- 277 Borse Lavoro finanziate</a:t>
            </a:r>
          </a:p>
        </p:txBody>
      </p:sp>
      <p:pic>
        <p:nvPicPr>
          <p:cNvPr id="4" name="Immagine 3" descr="Logo Provincia Amic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99358" y="1124745"/>
            <a:ext cx="3616590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060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5780" y="5013176"/>
            <a:ext cx="11233248" cy="838200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ISTRUZIONE</a:t>
            </a:r>
            <a:endParaRPr lang="it-IT" sz="6000" b="1" i="0" dirty="0">
              <a:solidFill>
                <a:schemeClr val="tx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4" name="Immagine 3" descr="Logo Provincia Amica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53852" y="476672"/>
            <a:ext cx="4392488" cy="4598293"/>
          </a:xfrm>
          <a:prstGeom prst="rect">
            <a:avLst/>
          </a:prstGeom>
        </p:spPr>
      </p:pic>
      <p:pic>
        <p:nvPicPr>
          <p:cNvPr id="6" name="Immagine 5" descr="provincia_amica_istruzio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58066" y="476672"/>
            <a:ext cx="5336945" cy="4536504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178088" y="609600"/>
            <a:ext cx="5832648" cy="1066800"/>
          </a:xfrm>
        </p:spPr>
        <p:txBody>
          <a:bodyPr anchor="ctr"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BORSE </a:t>
            </a:r>
            <a:r>
              <a:rPr lang="it-IT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</a:t>
            </a:r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STUDIO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522876" y="1905000"/>
            <a:ext cx="9143538" cy="1668016"/>
          </a:xfrm>
        </p:spPr>
        <p:txBody>
          <a:bodyPr>
            <a:noAutofit/>
          </a:bodyPr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Nell’ ambito del progetto Provincia Amica sono state erogate 100  borse di studio da € 2500,00 ciascuna, per studenti del territorio, meritevoli e con particolari difficoltà economiche di qualsiasi facoltà </a:t>
            </a:r>
            <a:r>
              <a:rPr lang="it-IT" b="1" dirty="0" smtClean="0">
                <a:solidFill>
                  <a:schemeClr val="tx1">
                    <a:lumMod val="50000"/>
                  </a:schemeClr>
                </a:solidFill>
              </a:rPr>
              <a:t>sono 10 gli studenti di Bisceglie ad averne beneficiato</a:t>
            </a:r>
            <a:endParaRPr lang="it-IT" b="1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74260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49996" y="620688"/>
            <a:ext cx="9982845" cy="1066800"/>
          </a:xfr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it-IT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FORMAZIONE PROFESSIONALE</a:t>
            </a:r>
            <a:endParaRPr lang="it-IT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2349996" y="1484784"/>
            <a:ext cx="9838829" cy="4680520"/>
          </a:xfrm>
        </p:spPr>
        <p:txBody>
          <a:bodyPr/>
          <a:lstStyle/>
          <a:p>
            <a:pPr marL="0" indent="0">
              <a:buNone/>
            </a:pPr>
            <a:r>
              <a:rPr lang="it-IT" b="1" dirty="0" smtClean="0">
                <a:solidFill>
                  <a:schemeClr val="tx1">
                    <a:lumMod val="75000"/>
                  </a:schemeClr>
                </a:solidFill>
              </a:rPr>
              <a:t>Destinatari sono: giovani tra 15 e 18 anni, adulti disoccupati, apprendisti e lavoratori occupati (formazione in azienda o individuale)</a:t>
            </a:r>
          </a:p>
          <a:p>
            <a:pPr marL="0" indent="0">
              <a:buNone/>
            </a:pPr>
            <a:r>
              <a:rPr lang="it-IT" b="1" dirty="0" smtClean="0">
                <a:solidFill>
                  <a:schemeClr val="tx1">
                    <a:lumMod val="75000"/>
                  </a:schemeClr>
                </a:solidFill>
              </a:rPr>
              <a:t>Grazie alle risorse europee, per le annualità 2010/2013, oltre 19 milioni sono le somme trasferiate dalla Regione che la Provincia è riuscita ad acquisire dai fondi FSE</a:t>
            </a:r>
            <a:endParaRPr lang="it-IT" b="1" dirty="0">
              <a:solidFill>
                <a:schemeClr val="tx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it-IT" b="1" dirty="0">
                <a:solidFill>
                  <a:schemeClr val="tx1">
                    <a:lumMod val="75000"/>
                  </a:schemeClr>
                </a:solidFill>
              </a:rPr>
              <a:t>Per questo Comune , complessivamente sono stati investite somme </a:t>
            </a:r>
            <a:r>
              <a:rPr lang="it-IT" b="1" dirty="0" smtClean="0">
                <a:solidFill>
                  <a:schemeClr val="tx1">
                    <a:lumMod val="75000"/>
                  </a:schemeClr>
                </a:solidFill>
              </a:rPr>
              <a:t>pari </a:t>
            </a:r>
            <a:r>
              <a:rPr lang="it-IT" b="1" dirty="0">
                <a:solidFill>
                  <a:schemeClr val="tx1">
                    <a:lumMod val="75000"/>
                  </a:schemeClr>
                </a:solidFill>
              </a:rPr>
              <a:t>a </a:t>
            </a:r>
            <a:r>
              <a:rPr lang="it-IT" b="1" dirty="0" smtClean="0">
                <a:solidFill>
                  <a:schemeClr val="tx1">
                    <a:lumMod val="75000"/>
                  </a:schemeClr>
                </a:solidFill>
              </a:rPr>
              <a:t>circa  </a:t>
            </a:r>
            <a:r>
              <a:rPr lang="it-IT" sz="2800" b="1" u="sng" dirty="0" smtClean="0">
                <a:solidFill>
                  <a:schemeClr val="tx1">
                    <a:lumMod val="75000"/>
                  </a:schemeClr>
                </a:solidFill>
              </a:rPr>
              <a:t>2,7  </a:t>
            </a:r>
            <a:r>
              <a:rPr lang="it-IT" sz="2800" b="1" u="sng" dirty="0">
                <a:solidFill>
                  <a:schemeClr val="tx1">
                    <a:lumMod val="75000"/>
                  </a:schemeClr>
                </a:solidFill>
              </a:rPr>
              <a:t>milioni di Euro</a:t>
            </a:r>
          </a:p>
          <a:p>
            <a:pPr marL="0" indent="0">
              <a:buNone/>
            </a:pPr>
            <a:endParaRPr lang="it-IT" b="1" dirty="0" smtClean="0">
              <a:solidFill>
                <a:schemeClr val="tx1">
                  <a:lumMod val="75000"/>
                </a:schemeClr>
              </a:solidFill>
            </a:endParaRPr>
          </a:p>
        </p:txBody>
      </p:sp>
      <p:pic>
        <p:nvPicPr>
          <p:cNvPr id="6" name="Segnaposto contenuto 3" descr="BAT FORM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43" y="1340768"/>
            <a:ext cx="2133972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78398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313275" y="5076626"/>
            <a:ext cx="8445433" cy="1071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5400" b="1" dirty="0" smtClean="0">
                <a:solidFill>
                  <a:srgbClr val="00B050"/>
                </a:solidFill>
                <a:latin typeface="Garamond" pitchFamily="18" charset="0"/>
              </a:rPr>
              <a:t>POLIZIA PROVINCIALE</a:t>
            </a:r>
            <a:endParaRPr lang="it-IT" sz="5400" b="1" dirty="0">
              <a:solidFill>
                <a:srgbClr val="00B050"/>
              </a:solidFill>
              <a:latin typeface="Garamond" pitchFamily="18" charset="0"/>
            </a:endParaRPr>
          </a:p>
        </p:txBody>
      </p:sp>
      <p:pic>
        <p:nvPicPr>
          <p:cNvPr id="6146" name="Picture 2" descr="http://www.comune.andria.bt.it/public/images_news/1109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80" y="516307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cdn.livenetwork.it/news/254769/gallery/753209_Emergenza_Neve%281%29_398x19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8148" y="821282"/>
            <a:ext cx="3790950" cy="2319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poliziaprovincialebat.it/images/p009_1_0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8588" y="344421"/>
            <a:ext cx="4543425" cy="3409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s://encrypted-tbn0.gstatic.com/images?q=tbn:ANd9GcQ542A0sGf2x06kLy8C3IdrE9LX7vkQsl1KPTncUzj_K9GKClWK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48" y="2423674"/>
            <a:ext cx="3146852" cy="209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Fenicotter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9582" y="4005064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3060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22643" y="609600"/>
            <a:ext cx="9143538" cy="947192"/>
          </a:xfrm>
        </p:spPr>
        <p:txBody>
          <a:bodyPr>
            <a:normAutofit/>
          </a:bodyPr>
          <a:lstStyle/>
          <a:p>
            <a:pPr algn="ctr"/>
            <a:r>
              <a:rPr lang="it-IT" sz="4400" b="1" dirty="0" smtClean="0">
                <a:solidFill>
                  <a:srgbClr val="00B050"/>
                </a:solidFill>
                <a:latin typeface="Garamond" pitchFamily="18" charset="0"/>
              </a:rPr>
              <a:t>POLIZIA PROVINCIALE</a:t>
            </a:r>
            <a:endParaRPr lang="it-IT" sz="4400" b="1" dirty="0">
              <a:solidFill>
                <a:srgbClr val="00B05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557908" y="1484784"/>
            <a:ext cx="9143538" cy="4476328"/>
          </a:xfrm>
        </p:spPr>
        <p:txBody>
          <a:bodyPr>
            <a:normAutofit fontScale="25000" lnSpcReduction="20000"/>
          </a:bodyPr>
          <a:lstStyle/>
          <a:p>
            <a:endParaRPr lang="it-IT" dirty="0" smtClean="0"/>
          </a:p>
          <a:p>
            <a:pPr marL="0" indent="0">
              <a:buNone/>
            </a:pPr>
            <a:r>
              <a:rPr lang="it-IT" sz="7200" dirty="0" smtClean="0">
                <a:solidFill>
                  <a:schemeClr val="tx1">
                    <a:lumMod val="50000"/>
                  </a:schemeClr>
                </a:solidFill>
              </a:rPr>
              <a:t>Pianificazione </a:t>
            </a:r>
            <a:r>
              <a:rPr lang="it-IT" sz="7200" dirty="0">
                <a:solidFill>
                  <a:schemeClr val="tx1">
                    <a:lumMod val="50000"/>
                  </a:schemeClr>
                </a:solidFill>
              </a:rPr>
              <a:t>sulla prevenzione e interventi </a:t>
            </a:r>
            <a:r>
              <a:rPr lang="it-IT" sz="7200" dirty="0" smtClean="0">
                <a:solidFill>
                  <a:schemeClr val="tx1">
                    <a:lumMod val="50000"/>
                  </a:schemeClr>
                </a:solidFill>
              </a:rPr>
              <a:t>ANTI INCENDI BOSCHIVI. </a:t>
            </a:r>
            <a:endParaRPr lang="it-IT" sz="7200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it-IT" sz="7200" dirty="0" smtClean="0">
                <a:solidFill>
                  <a:schemeClr val="tx1">
                    <a:lumMod val="50000"/>
                  </a:schemeClr>
                </a:solidFill>
              </a:rPr>
              <a:t>Adozione </a:t>
            </a:r>
            <a:r>
              <a:rPr lang="it-IT" sz="7200" dirty="0">
                <a:solidFill>
                  <a:schemeClr val="tx1">
                    <a:lumMod val="50000"/>
                  </a:schemeClr>
                </a:solidFill>
              </a:rPr>
              <a:t>di linee guida nella ricognizione quotidiana dei siti a rischio.</a:t>
            </a:r>
          </a:p>
          <a:p>
            <a:pPr marL="0" indent="0">
              <a:buNone/>
            </a:pPr>
            <a:r>
              <a:rPr lang="it-IT" sz="7200" dirty="0" smtClean="0">
                <a:solidFill>
                  <a:schemeClr val="tx1">
                    <a:lumMod val="50000"/>
                  </a:schemeClr>
                </a:solidFill>
              </a:rPr>
              <a:t>Convenzioni </a:t>
            </a:r>
            <a:r>
              <a:rPr lang="it-IT" sz="7200" dirty="0">
                <a:solidFill>
                  <a:schemeClr val="tx1">
                    <a:lumMod val="50000"/>
                  </a:schemeClr>
                </a:solidFill>
              </a:rPr>
              <a:t>con le Associazioni di Volontariato ricadenti nel territorio comunale per attività di “Avvistamento Dinamico </a:t>
            </a:r>
            <a:r>
              <a:rPr lang="it-IT" sz="7200" dirty="0" smtClean="0">
                <a:solidFill>
                  <a:schemeClr val="tx1">
                    <a:lumMod val="50000"/>
                  </a:schemeClr>
                </a:solidFill>
              </a:rPr>
              <a:t>ANTI INCENDI BOSCHIVI”.</a:t>
            </a:r>
          </a:p>
          <a:p>
            <a:pPr marL="0" indent="0">
              <a:buNone/>
            </a:pPr>
            <a:r>
              <a:rPr lang="it-IT" sz="7200" dirty="0" smtClean="0">
                <a:solidFill>
                  <a:schemeClr val="tx1">
                    <a:lumMod val="50000"/>
                  </a:schemeClr>
                </a:solidFill>
              </a:rPr>
              <a:t>Niente </a:t>
            </a:r>
            <a:r>
              <a:rPr lang="it-IT" sz="7200" dirty="0">
                <a:solidFill>
                  <a:schemeClr val="tx1">
                    <a:lumMod val="50000"/>
                  </a:schemeClr>
                </a:solidFill>
              </a:rPr>
              <a:t>paura … Agisci, formazione scolastica sulle norme comportamentali da adottare in caso di eventi, con verifica finale sulle modalità di evacuazione</a:t>
            </a:r>
            <a:r>
              <a:rPr lang="it-IT" sz="7200" dirty="0" smtClean="0">
                <a:solidFill>
                  <a:schemeClr val="tx1">
                    <a:lumMod val="50000"/>
                  </a:schemeClr>
                </a:solidFill>
              </a:rPr>
              <a:t>. Scuola «G. Rocca»</a:t>
            </a:r>
          </a:p>
          <a:p>
            <a:pPr marL="0" indent="0">
              <a:buNone/>
            </a:pPr>
            <a:r>
              <a:rPr lang="it-IT" sz="7200" dirty="0" smtClean="0">
                <a:solidFill>
                  <a:schemeClr val="tx1">
                    <a:lumMod val="50000"/>
                  </a:schemeClr>
                </a:solidFill>
              </a:rPr>
              <a:t>Azione </a:t>
            </a:r>
            <a:r>
              <a:rPr lang="it-IT" sz="7200" dirty="0">
                <a:solidFill>
                  <a:schemeClr val="tx1">
                    <a:lumMod val="50000"/>
                  </a:schemeClr>
                </a:solidFill>
              </a:rPr>
              <a:t>di pattugliamento sulla viabilità di competenza per contrasto rapine trasporto </a:t>
            </a:r>
            <a:r>
              <a:rPr lang="it-IT" sz="7200" dirty="0" smtClean="0">
                <a:solidFill>
                  <a:schemeClr val="tx1">
                    <a:lumMod val="50000"/>
                  </a:schemeClr>
                </a:solidFill>
              </a:rPr>
              <a:t>valori.</a:t>
            </a:r>
          </a:p>
          <a:p>
            <a:pPr marL="0" indent="0">
              <a:buNone/>
            </a:pPr>
            <a:r>
              <a:rPr lang="it-IT" sz="7200" dirty="0" smtClean="0">
                <a:solidFill>
                  <a:schemeClr val="tx1">
                    <a:lumMod val="50000"/>
                  </a:schemeClr>
                </a:solidFill>
              </a:rPr>
              <a:t>Creazione </a:t>
            </a:r>
            <a:r>
              <a:rPr lang="it-IT" sz="7200" dirty="0">
                <a:solidFill>
                  <a:schemeClr val="tx1">
                    <a:lumMod val="50000"/>
                  </a:schemeClr>
                </a:solidFill>
              </a:rPr>
              <a:t>di sezione di Polizia Giudiziaria presso il Tribunale di Trani – Procura della Repubblica.</a:t>
            </a:r>
          </a:p>
          <a:p>
            <a:pPr marL="0" indent="0">
              <a:buNone/>
            </a:pPr>
            <a:r>
              <a:rPr lang="it-IT" sz="7200" dirty="0" smtClean="0">
                <a:solidFill>
                  <a:schemeClr val="tx1">
                    <a:lumMod val="50000"/>
                  </a:schemeClr>
                </a:solidFill>
              </a:rPr>
              <a:t>Azioni </a:t>
            </a:r>
            <a:r>
              <a:rPr lang="it-IT" sz="7200" dirty="0">
                <a:solidFill>
                  <a:schemeClr val="tx1">
                    <a:lumMod val="50000"/>
                  </a:schemeClr>
                </a:solidFill>
              </a:rPr>
              <a:t>di contrasto all’espianto abusivo di ulivi </a:t>
            </a:r>
            <a:r>
              <a:rPr lang="it-IT" sz="7200" dirty="0" smtClean="0">
                <a:solidFill>
                  <a:schemeClr val="tx1">
                    <a:lumMod val="50000"/>
                  </a:schemeClr>
                </a:solidFill>
              </a:rPr>
              <a:t>secolari</a:t>
            </a:r>
          </a:p>
          <a:p>
            <a:pPr marL="0" indent="0">
              <a:buNone/>
            </a:pPr>
            <a:r>
              <a:rPr lang="it-IT" sz="7200" dirty="0" smtClean="0">
                <a:solidFill>
                  <a:schemeClr val="tx1">
                    <a:lumMod val="50000"/>
                  </a:schemeClr>
                </a:solidFill>
              </a:rPr>
              <a:t>Esercitazione </a:t>
            </a:r>
            <a:r>
              <a:rPr lang="it-IT" sz="7200" dirty="0">
                <a:solidFill>
                  <a:schemeClr val="tx1">
                    <a:lumMod val="50000"/>
                  </a:schemeClr>
                </a:solidFill>
              </a:rPr>
              <a:t>Nazionale </a:t>
            </a:r>
            <a:r>
              <a:rPr lang="it-IT" sz="7200" dirty="0" smtClean="0">
                <a:solidFill>
                  <a:schemeClr val="tx1">
                    <a:lumMod val="50000"/>
                  </a:schemeClr>
                </a:solidFill>
              </a:rPr>
              <a:t>EMERFI2014 (Incidente ferroviario)</a:t>
            </a:r>
            <a:endParaRPr lang="it-IT" sz="72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15757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66220" y="2132856"/>
            <a:ext cx="7724329" cy="2477579"/>
          </a:xfrm>
        </p:spPr>
        <p:txBody>
          <a:bodyPr anchor="ctr">
            <a:normAutofit/>
          </a:bodyPr>
          <a:lstStyle/>
          <a:p>
            <a:pPr algn="ctr"/>
            <a:r>
              <a:rPr lang="it-IT" sz="32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URBANISTICA </a:t>
            </a:r>
          </a:p>
          <a:p>
            <a:pPr algn="ctr"/>
            <a:r>
              <a:rPr lang="it-IT" sz="32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ASSETTO DEL TERRITORIO </a:t>
            </a:r>
          </a:p>
          <a:p>
            <a:pPr algn="ctr"/>
            <a:r>
              <a:rPr lang="it-IT" sz="32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PAESAGGIO </a:t>
            </a:r>
          </a:p>
          <a:p>
            <a:pPr algn="ctr"/>
            <a:r>
              <a:rPr lang="it-IT" sz="32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GENIO CIVILE </a:t>
            </a:r>
          </a:p>
          <a:p>
            <a:pPr algn="ctr"/>
            <a:r>
              <a:rPr lang="it-IT" sz="32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DIFESA DEL SUOLO</a:t>
            </a:r>
            <a:endParaRPr lang="it-IT" sz="3200" b="1" i="0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48" y="1196752"/>
            <a:ext cx="4345646" cy="3802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302324" y="1628800"/>
            <a:ext cx="6768752" cy="4446393"/>
          </a:xfrm>
        </p:spPr>
        <p:txBody>
          <a:bodyPr>
            <a:noAutofit/>
          </a:bodyPr>
          <a:lstStyle/>
          <a:p>
            <a:r>
              <a:rPr lang="it-IT" sz="3600" b="1" dirty="0" smtClean="0">
                <a:solidFill>
                  <a:schemeClr val="tx1">
                    <a:lumMod val="75000"/>
                  </a:schemeClr>
                </a:solidFill>
              </a:rPr>
              <a:t>Per la pianificazione:</a:t>
            </a:r>
          </a:p>
          <a:p>
            <a:pPr>
              <a:buFontTx/>
              <a:buChar char="-"/>
            </a:pPr>
            <a:r>
              <a:rPr lang="it-IT" sz="3200" b="1" dirty="0" smtClean="0">
                <a:solidFill>
                  <a:schemeClr val="tx1">
                    <a:lumMod val="75000"/>
                  </a:schemeClr>
                </a:solidFill>
              </a:rPr>
              <a:t>PTCP - SIT e </a:t>
            </a:r>
            <a:r>
              <a:rPr lang="it-IT" sz="3200" b="1" dirty="0" err="1" smtClean="0">
                <a:solidFill>
                  <a:schemeClr val="tx1">
                    <a:lumMod val="75000"/>
                  </a:schemeClr>
                </a:solidFill>
              </a:rPr>
              <a:t>webGIS</a:t>
            </a:r>
            <a:endParaRPr lang="it-IT" sz="3200" b="1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it-IT" sz="3200" b="1" dirty="0" smtClean="0">
              <a:solidFill>
                <a:schemeClr val="tx1">
                  <a:lumMod val="75000"/>
                </a:schemeClr>
              </a:solidFill>
            </a:endParaRPr>
          </a:p>
          <a:p>
            <a:r>
              <a:rPr lang="it-IT" sz="3600" b="1" dirty="0" smtClean="0">
                <a:solidFill>
                  <a:schemeClr val="tx1">
                    <a:lumMod val="75000"/>
                  </a:schemeClr>
                </a:solidFill>
              </a:rPr>
              <a:t>Per la semplificazione</a:t>
            </a:r>
          </a:p>
          <a:p>
            <a:pPr marL="0" indent="0">
              <a:buNone/>
            </a:pPr>
            <a:r>
              <a:rPr lang="it-IT" sz="3200" b="1" dirty="0" smtClean="0">
                <a:solidFill>
                  <a:schemeClr val="tx1">
                    <a:lumMod val="75000"/>
                  </a:schemeClr>
                </a:solidFill>
              </a:rPr>
              <a:t>- ingegnerizzazione provvedimenti</a:t>
            </a:r>
          </a:p>
          <a:p>
            <a:pPr marL="0" indent="0">
              <a:buNone/>
            </a:pPr>
            <a:r>
              <a:rPr lang="it-IT" sz="3200" b="1" dirty="0" smtClean="0">
                <a:solidFill>
                  <a:schemeClr val="tx1">
                    <a:lumMod val="75000"/>
                  </a:schemeClr>
                </a:solidFill>
              </a:rPr>
              <a:t>- dematerializzazione procedimenti </a:t>
            </a:r>
          </a:p>
        </p:txBody>
      </p:sp>
      <p:sp>
        <p:nvSpPr>
          <p:cNvPr id="8" name="Segnaposto contenuto 2"/>
          <p:cNvSpPr txBox="1">
            <a:spLocks/>
          </p:cNvSpPr>
          <p:nvPr/>
        </p:nvSpPr>
        <p:spPr>
          <a:xfrm>
            <a:off x="909836" y="4509120"/>
            <a:ext cx="10513168" cy="1440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tx1"/>
              </a:buClr>
              <a:buSzPct val="80000"/>
              <a:tabLst/>
              <a:defRPr/>
            </a:pPr>
            <a:endParaRPr kumimoji="0" lang="it-IT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itolo 1"/>
          <p:cNvSpPr txBox="1">
            <a:spLocks/>
          </p:cNvSpPr>
          <p:nvPr/>
        </p:nvSpPr>
        <p:spPr>
          <a:xfrm>
            <a:off x="2710036" y="3717032"/>
            <a:ext cx="5184576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4400" b="1" i="0" u="none" strike="noStrike" kern="1200" cap="none" spc="30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30" name="Picture 6" descr="http://ptcp.provincia.barletta-andria-trani.it/public/img-home/big/cartiglio_ofant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6792"/>
            <a:ext cx="5112568" cy="4722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765820" y="404664"/>
            <a:ext cx="10585176" cy="5760640"/>
          </a:xfrm>
        </p:spPr>
        <p:txBody>
          <a:bodyPr/>
          <a:lstStyle/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sz="3200" b="1" dirty="0" smtClean="0">
                <a:solidFill>
                  <a:schemeClr val="tx1">
                    <a:lumMod val="50000"/>
                  </a:schemeClr>
                </a:solidFill>
              </a:rPr>
              <a:t>SERVIZIO EDILIZIA SISMICA</a:t>
            </a:r>
          </a:p>
          <a:p>
            <a:r>
              <a:rPr lang="it-IT" sz="3200" dirty="0" smtClean="0">
                <a:solidFill>
                  <a:schemeClr val="tx1">
                    <a:lumMod val="50000"/>
                  </a:schemeClr>
                </a:solidFill>
              </a:rPr>
              <a:t>Emesse n. 1830 attestazioni e autorizzazioni sismiche di cui n. 192 per questo Comune</a:t>
            </a:r>
          </a:p>
          <a:p>
            <a:pPr marL="0" indent="0">
              <a:buNone/>
            </a:pPr>
            <a:endParaRPr lang="it-IT" sz="32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it-IT" sz="3200" b="1" dirty="0" smtClean="0">
                <a:solidFill>
                  <a:schemeClr val="tx1">
                    <a:lumMod val="50000"/>
                  </a:schemeClr>
                </a:solidFill>
              </a:rPr>
              <a:t>SERVIZIO RISORSE IDRICHE</a:t>
            </a:r>
          </a:p>
          <a:p>
            <a:r>
              <a:rPr lang="it-IT" sz="3200" dirty="0" smtClean="0">
                <a:solidFill>
                  <a:schemeClr val="tx1">
                    <a:lumMod val="50000"/>
                  </a:schemeClr>
                </a:solidFill>
              </a:rPr>
              <a:t>Emessi n. 738 provvedimenti complessivi di cui per questo Comune: n. 39 concessioni n. 25 per uso domestico e n. 1 autorizzazioni scavo</a:t>
            </a:r>
            <a:endParaRPr lang="it-IT" sz="32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060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04664"/>
            <a:ext cx="10054852" cy="5184576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rmAutofit fontScale="90000"/>
          </a:bodyPr>
          <a:lstStyle/>
          <a:p>
            <a:pPr marL="857250" indent="-8572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sz="3600" b="1" cap="all" dirty="0" smtClean="0">
                <a:solidFill>
                  <a:srgbClr val="00B050"/>
                </a:solidFill>
                <a:latin typeface="Garamond" pitchFamily="18" charset="0"/>
              </a:rPr>
              <a:t>Reti e </a:t>
            </a:r>
            <a:r>
              <a:rPr lang="it-IT" sz="3600" b="1" cap="all" dirty="0" err="1" smtClean="0">
                <a:solidFill>
                  <a:srgbClr val="00B050"/>
                </a:solidFill>
                <a:latin typeface="Garamond" pitchFamily="18" charset="0"/>
              </a:rPr>
              <a:t>InfraStrutture</a:t>
            </a:r>
            <a:r>
              <a:rPr lang="it-IT" sz="3600" b="1" cap="all" dirty="0" smtClean="0">
                <a:solidFill>
                  <a:srgbClr val="00B050"/>
                </a:solidFill>
                <a:latin typeface="Garamond" pitchFamily="18" charset="0"/>
              </a:rPr>
              <a:t> Tecnologiche</a:t>
            </a:r>
            <a:r>
              <a:rPr lang="it-IT" sz="3600" b="1" cap="all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sz="3600" b="1" cap="all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sz="3600" b="1" cap="all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sz="3600" b="1" cap="all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sz="3600" u="sng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Linee di attività</a:t>
            </a:r>
            <a: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:</a:t>
            </a:r>
            <a:b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- Indicatori ICE</a:t>
            </a:r>
            <a:b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- Polo Bibliotecario</a:t>
            </a:r>
            <a:b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- Portale Cartografico (Sistema GIS)</a:t>
            </a:r>
            <a:b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- Portale SUE</a:t>
            </a:r>
            <a:b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- Internet Point</a:t>
            </a:r>
            <a:b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- Piano di </a:t>
            </a:r>
            <a:r>
              <a:rPr lang="it-IT" sz="3600" dirty="0" err="1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Risk</a:t>
            </a:r>
            <a: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 </a:t>
            </a:r>
            <a:r>
              <a:rPr lang="it-IT" sz="3600" dirty="0" err="1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Managment</a:t>
            </a:r>
            <a: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/>
            </a:r>
            <a:b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- Portale acquisti in rete</a:t>
            </a:r>
            <a: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endParaRPr lang="it-IT" sz="6600" b="0" i="0" dirty="0">
              <a:solidFill>
                <a:schemeClr val="bg1"/>
              </a:solidFill>
              <a:effectLst>
                <a:outerShdw blurRad="88900" algn="ctr">
                  <a:prstClr val="black">
                    <a:alpha val="35000"/>
                  </a:prstClr>
                </a:outerShdw>
              </a:effectLst>
              <a:latin typeface="Euphemia"/>
              <a:ea typeface="+mj-ea"/>
              <a:cs typeface="+mj-cs"/>
            </a:endParaRPr>
          </a:p>
        </p:txBody>
      </p:sp>
      <p:pic>
        <p:nvPicPr>
          <p:cNvPr id="5124" name="Picture 4" descr="http://www.netstudio.it/wp-content/uploads/2011/11/125375768818_network-300x2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8588" y="1591096"/>
            <a:ext cx="3937620" cy="3206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it-IT" sz="60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Pianificazione </a:t>
            </a:r>
            <a:endParaRPr lang="it-IT" sz="6000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8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PTCP ( Piano Territoriale di Coordinamento Provinciale)</a:t>
            </a:r>
          </a:p>
          <a:p>
            <a:r>
              <a:rPr lang="it-IT" sz="28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Piano Energetico </a:t>
            </a:r>
          </a:p>
          <a:p>
            <a:r>
              <a:rPr lang="it-IT" sz="28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Bilancio Armonizzato</a:t>
            </a:r>
          </a:p>
          <a:p>
            <a:r>
              <a:rPr lang="it-IT" sz="28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Trasparenza</a:t>
            </a:r>
          </a:p>
          <a:p>
            <a:r>
              <a:rPr lang="it-IT" sz="28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Piano Provinciale Trasporti</a:t>
            </a:r>
          </a:p>
          <a:p>
            <a:r>
              <a:rPr lang="it-IT" sz="28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Protezione Civile</a:t>
            </a:r>
            <a:endParaRPr lang="it-IT" sz="2800" dirty="0">
              <a:solidFill>
                <a:schemeClr val="tx1">
                  <a:lumMod val="50000"/>
                </a:schemeClr>
              </a:solidFill>
              <a:latin typeface="Garamond" pitchFamily="18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13892" y="692696"/>
            <a:ext cx="9252522" cy="1307232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it-IT" sz="60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Tutela e Rappresentanza</a:t>
            </a:r>
            <a:endParaRPr lang="it-IT" sz="6000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7748" y="2564904"/>
            <a:ext cx="11809312" cy="252028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3200" b="1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Oltre alle materie di competenza, sono state tante le iniziative, le occasioni di intervento ed i temi che hanno interessato il territorio provinciale che imporrebbe un ruolo crescente della Provincia che oggi vede mettere a rischio la sua identità e la sua autodeterminazione faticosamente conquistata.</a:t>
            </a:r>
            <a:endParaRPr lang="it-IT" sz="2800" b="1" dirty="0">
              <a:solidFill>
                <a:schemeClr val="tx1">
                  <a:lumMod val="50000"/>
                </a:schemeClr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779967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Immagine 2" descr="Digitalizza10-04-21 1333"/>
          <p:cNvPicPr>
            <a:picLocks noChangeAspect="1" noChangeArrowheads="1"/>
          </p:cNvPicPr>
          <p:nvPr/>
        </p:nvPicPr>
        <p:blipFill>
          <a:blip r:embed="rId2" cstate="print">
            <a:grayscl/>
            <a:biLevel thresh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8000" contrast="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300" y="3861048"/>
            <a:ext cx="5879123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it-IT" sz="60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</a:t>
            </a:r>
            <a:endParaRPr lang="it-IT" sz="6000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422004" y="764704"/>
            <a:ext cx="9433048" cy="50405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8000" b="1" i="1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Grazie per la </a:t>
            </a:r>
          </a:p>
          <a:p>
            <a:pPr marL="0" indent="0" algn="ctr">
              <a:buNone/>
            </a:pPr>
            <a:r>
              <a:rPr lang="it-IT" sz="8000" b="1" i="1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       Vostra attenzione</a:t>
            </a:r>
          </a:p>
          <a:p>
            <a:pPr marL="0" indent="0">
              <a:buNone/>
            </a:pPr>
            <a:r>
              <a:rPr lang="it-IT" sz="6000" b="1" i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              	</a:t>
            </a:r>
            <a:r>
              <a:rPr lang="it-IT" sz="6000" b="1" i="1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  </a:t>
            </a:r>
            <a:r>
              <a:rPr lang="it-IT" sz="4400" b="1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Francesco VENTOLA</a:t>
            </a:r>
            <a:endParaRPr lang="it-IT" sz="6000" b="1" dirty="0">
              <a:solidFill>
                <a:schemeClr val="tx1">
                  <a:lumMod val="50000"/>
                </a:schemeClr>
              </a:solidFill>
              <a:latin typeface="Garamond" pitchFamily="18" charset="0"/>
            </a:endParaRPr>
          </a:p>
        </p:txBody>
      </p:sp>
      <p:pic>
        <p:nvPicPr>
          <p:cNvPr id="5" name="Segnaposto contenuto 5" descr="Provincia_di_Barletta-Andria-Trani-Stemm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9756" y="692696"/>
            <a:ext cx="3441576" cy="4650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96448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S102801098">
  <a:themeElements>
    <a:clrScheme name="Personalizzato 3">
      <a:dk1>
        <a:srgbClr val="418AB3"/>
      </a:dk1>
      <a:lt1>
        <a:sysClr val="window" lastClr="FFFFFF"/>
      </a:lt1>
      <a:dk2>
        <a:srgbClr val="204559"/>
      </a:dk2>
      <a:lt2>
        <a:srgbClr val="DDDDDD"/>
      </a:lt2>
      <a:accent1>
        <a:srgbClr val="FFFFFF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StripedBorder_16x9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98000"/>
              </a:schemeClr>
            </a:duotone>
          </a:blip>
          <a:tile tx="0" ty="0" sx="100000" sy="100000" flip="none" algn="ctr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StripedBorder_16x9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StripedBorder_16x9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F29F4FB-9D3A-464C-8928-70DAD65A355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1360</Words>
  <Application>Microsoft Office PowerPoint</Application>
  <PresentationFormat>Personalizzato</PresentationFormat>
  <Paragraphs>178</Paragraphs>
  <Slides>39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39</vt:i4>
      </vt:variant>
    </vt:vector>
  </HeadingPairs>
  <TitlesOfParts>
    <vt:vector size="40" baseType="lpstr">
      <vt:lpstr>TS102801098</vt:lpstr>
      <vt:lpstr>Presentazione standard di PowerPoint</vt:lpstr>
      <vt:lpstr>BISCEGLIE IN PROVINCIA</vt:lpstr>
      <vt:lpstr>BISCEGLIE IN PROVINCIA/2</vt:lpstr>
      <vt:lpstr>LE SEDI</vt:lpstr>
      <vt:lpstr>Strada provinciale n. 33  “Andria - Bisceglie”</vt:lpstr>
      <vt:lpstr>Strada provinciale n. 34  «Bisceglie alla Ruvo-Corato»</vt:lpstr>
      <vt:lpstr>LICEO SCIENTIFICO «DA VINCI»</vt:lpstr>
      <vt:lpstr>I.T.C. «DELL’OLIO»</vt:lpstr>
      <vt:lpstr>I.P.S.I.A.M. «COSMAI»</vt:lpstr>
      <vt:lpstr>ISTRUZIONE</vt:lpstr>
      <vt:lpstr>Presentazione standard di PowerPoint</vt:lpstr>
      <vt:lpstr>“A MACCHIA D’OLIO”</vt:lpstr>
      <vt:lpstr>PULIZIA SPIAGGE</vt:lpstr>
      <vt:lpstr>- Protocollo d’intesa «Raccolta degli oli vegetali e animali esausti di provenienza domestica» e distribuzione gratuita tanichette;  - Protocollo d’intesa per la «Sensibilizzazione ambientale e per la protezione e cura del territorio durante il periodo estivo»  - Star Up Strade Pulite: Amianto Zero  - Protocollo d’intesa con Regione Puglia per la bonifica di siti potenzialmente contaminati (Programma Operativo FESR 2007/2013)  - Progetto «GREEN BAT» (Forum Ambientale e Pulizia Spiagge)  - Progetto Mare Sicuro 2013  - Protocollo d’intesa con ARPA e Corpo Forestale dello Stato per la salvaguardia ambientale e la protezione dall’inquinamento  </vt:lpstr>
      <vt:lpstr>Tutela ambientale - Discariche -Rifiuti </vt:lpstr>
      <vt:lpstr>Promozione Territorio e Turismo</vt:lpstr>
      <vt:lpstr>BIT MILANO e FIERA DEL LEVANTE</vt:lpstr>
      <vt:lpstr>ATTIVITA’ PRODUTTIVE </vt:lpstr>
      <vt:lpstr>Layout titolo</vt:lpstr>
      <vt:lpstr>LA PROVINCIA  per il SOCIALE</vt:lpstr>
      <vt:lpstr>Le Politiche Sociali</vt:lpstr>
      <vt:lpstr>Presentazione standard di PowerPoint</vt:lpstr>
      <vt:lpstr>Carta Amica</vt:lpstr>
      <vt:lpstr>Le Politiche di Genere</vt:lpstr>
      <vt:lpstr>Presentazione standard di PowerPoint</vt:lpstr>
      <vt:lpstr>Le Politiche per il Lavoro</vt:lpstr>
      <vt:lpstr>LAVORO</vt:lpstr>
      <vt:lpstr>Presentazione standard di PowerPoint</vt:lpstr>
      <vt:lpstr>BORSE DI STUDIO</vt:lpstr>
      <vt:lpstr>FORMAZIONE PROFESSIONALE</vt:lpstr>
      <vt:lpstr>Presentazione standard di PowerPoint</vt:lpstr>
      <vt:lpstr>POLIZIA PROVINCIALE</vt:lpstr>
      <vt:lpstr>Presentazione standard di PowerPoint</vt:lpstr>
      <vt:lpstr>Presentazione standard di PowerPoint</vt:lpstr>
      <vt:lpstr>Presentazione standard di PowerPoint</vt:lpstr>
      <vt:lpstr>  Reti e InfraStrutture Tecnologiche  Linee di attività: - Indicatori ICE - Polo Bibliotecario - Portale Cartografico (Sistema GIS) - Portale SUE - Internet Point - Piano di Risk Managment - Portale acquisti in rete  </vt:lpstr>
      <vt:lpstr>Pianificazione </vt:lpstr>
      <vt:lpstr>Tutela e Rappresentanza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2014-03-26T09:31:46Z</dcterms:created>
  <dcterms:modified xsi:type="dcterms:W3CDTF">2014-08-25T08:13:09Z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TC028010989991</vt:lpwstr>
  </property>
</Properties>
</file>